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3B8F-C1CF-CD45-B022-7F061EC67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EDE27-C857-9C41-A4D3-95E2A3306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D528-6E33-AE4C-80AC-38F76D50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3B3F9-1FED-1E44-8AF0-AA9F04D7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9C17-02F4-4546-8388-0A45BAD6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2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3437-5290-1341-B612-17363779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CFF75-CA13-2F43-87A3-87ABD5DB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0F84-A9C5-6340-A29C-A17A54C9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F7A8B-5BE6-2D4E-93B4-7F6A1BE8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6A44-BB18-2A49-9148-1C549A97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C06F4-E576-F646-BD37-ECEF23C0D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A2885-8E9B-5144-AB69-3E3100AA9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90490-88C1-DA41-A9E2-FEA95284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8CB78-81A3-EF4C-B320-EF8CEFAE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4FEB-0B4E-3244-B5AF-7BACF9AB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3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9-865A-DC45-94EA-798732FC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3E10-6305-DB45-A1C7-6F0499E5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FC4B-B4E8-5740-B8D9-0C628F30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040B-85DF-5847-BC9E-B76CD625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E23C-B6F5-F749-A0F1-4944588F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5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EE98-C7BE-6348-93E0-63A1B9FD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676AB-8B3D-1D4C-B11D-4436BC87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84BB3-C22E-C64B-A878-D01910B7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0A69-CC25-844C-82C0-0D91988E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1953F-FF36-6647-BA02-A4D4F203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E959-93C1-A04B-A97B-7D8E9667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551F-8A4A-4641-BFC6-517F0B7BC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CF741-D18F-A94E-ACB6-3E9FF78A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EF06C-4899-3141-832B-910D78B8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EF604-81AD-104D-95F9-78605023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20BD2-C0EB-8E49-8BDD-7A083B8C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0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5E05-127B-2B45-8A66-6010852B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CF712-03BB-0D47-97CF-F53981BB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AB18F-1B8E-604F-AA7A-38733909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C754B-E815-4F40-94D0-0427A6AC8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E5522-6251-754C-905F-19CF1D695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B5E1D-3973-0F41-878C-873DECA9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B6B0D-D60D-4542-BB43-DF13E869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2799E-2D08-5C40-B8E6-0359F3C9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3170-6405-FA4E-9B12-D000E087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C5659-4485-F248-8B00-71207EC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BD620-9058-EF45-B3C4-B712BFE8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9C4D5-A270-E345-B398-6ADBD946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4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6E2D5-5541-4D43-BD86-032C915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99288-2FD0-7F41-9EF9-161F584D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3C051-2226-BF48-ABF1-007D501C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6654-4B2C-4A4C-8A1D-65B89272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5D9B3-C4FE-7F41-9F06-4F8E4D2E1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5C743-DEEB-A14B-A7B4-3AF63A7C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32124-F570-A743-9FD3-BFDE8296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1956C-EC9C-C445-812D-247EBF62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1C7EF-6D59-A64A-AFC0-4859669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C123-4E9C-C247-9DB8-4282D1A8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7F511-3467-3544-BE15-AA8213FE6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FC36D-5041-D249-B112-C26A629D1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90AC2-3149-E647-91D3-45FE9472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A46E-7C9B-B94C-B618-CD5A837F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7EF7-A79E-D64C-BF50-08F212A7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5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58C66-6B2B-FF40-BC6C-24A96E5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45EB-F2E5-4A43-8147-3FBAA5D7D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820B-D63D-4648-AA45-B16F011E4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EAC52-50AF-DD4E-A47C-599EF37C7B5F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4C93B-B761-F246-863A-D851DC076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6471-FB4D-5F42-A9AF-7816586AF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CD64-C02D-754A-B077-A3F41EBBE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circleci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distelli.com/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hyperlink" Target="http://www.appvey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C4E-3DE2-EE49-AEDC-B2A6F49D3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7" y="2989193"/>
            <a:ext cx="11814313" cy="879613"/>
          </a:xfrm>
        </p:spPr>
        <p:txBody>
          <a:bodyPr>
            <a:normAutofit/>
          </a:bodyPr>
          <a:lstStyle/>
          <a:p>
            <a:pPr marL="1049020" marR="5080" indent="-1036955">
              <a:lnSpc>
                <a:spcPts val="5120"/>
              </a:lnSpc>
              <a:spcBef>
                <a:spcPts val="405"/>
              </a:spcBef>
            </a:pPr>
            <a:r>
              <a:rPr lang="en-US" sz="4800" b="1" dirty="0">
                <a:solidFill>
                  <a:srgbClr val="2E5496"/>
                </a:solidFill>
                <a:latin typeface="Arial"/>
                <a:cs typeface="Arial"/>
              </a:rPr>
              <a:t>Continuous Integration</a:t>
            </a:r>
            <a:r>
              <a:rPr lang="en-US" sz="4800" b="1" spc="-95" dirty="0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lang="en-US" sz="4800" b="1" dirty="0">
                <a:solidFill>
                  <a:srgbClr val="2E5496"/>
                </a:solidFill>
                <a:latin typeface="Arial"/>
                <a:cs typeface="Arial"/>
              </a:rPr>
              <a:t>and  Delivery</a:t>
            </a:r>
            <a:endParaRPr lang="en-US"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8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7DD7-AC20-3D4E-921C-45D6E3A9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0" y="1152939"/>
            <a:ext cx="8968409" cy="5024024"/>
          </a:xfrm>
        </p:spPr>
        <p:txBody>
          <a:bodyPr>
            <a:normAutofit fontScale="92500" lnSpcReduction="10000"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b="1" spc="-5" dirty="0">
                <a:solidFill>
                  <a:srgbClr val="C00000"/>
                </a:solidFill>
                <a:latin typeface="+mj-lt"/>
                <a:cs typeface="Calibri"/>
              </a:rPr>
              <a:t>Continuous </a:t>
            </a:r>
            <a:r>
              <a:rPr lang="en-US" b="1" spc="-10" dirty="0">
                <a:solidFill>
                  <a:srgbClr val="C00000"/>
                </a:solidFill>
                <a:latin typeface="+mj-lt"/>
                <a:cs typeface="Calibri"/>
              </a:rPr>
              <a:t>Integration </a:t>
            </a:r>
            <a:r>
              <a:rPr lang="en-US" dirty="0">
                <a:latin typeface="+mj-lt"/>
                <a:cs typeface="Calibri"/>
              </a:rPr>
              <a:t>is a </a:t>
            </a:r>
            <a:r>
              <a:rPr lang="en-US" spc="-5" dirty="0">
                <a:latin typeface="+mj-lt"/>
                <a:cs typeface="Calibri"/>
              </a:rPr>
              <a:t>software development </a:t>
            </a:r>
            <a:r>
              <a:rPr lang="en-US" spc="-10" dirty="0">
                <a:latin typeface="+mj-lt"/>
                <a:cs typeface="Calibri"/>
              </a:rPr>
              <a:t>practice </a:t>
            </a:r>
            <a:r>
              <a:rPr lang="en-US" dirty="0">
                <a:latin typeface="+mj-lt"/>
                <a:cs typeface="Calibri"/>
              </a:rPr>
              <a:t>where </a:t>
            </a:r>
            <a:r>
              <a:rPr lang="en-US" spc="-5" dirty="0">
                <a:latin typeface="+mj-lt"/>
                <a:cs typeface="Calibri"/>
              </a:rPr>
              <a:t>members of </a:t>
            </a:r>
            <a:r>
              <a:rPr lang="en-US" dirty="0">
                <a:latin typeface="+mj-lt"/>
                <a:cs typeface="Calibri"/>
              </a:rPr>
              <a:t>a  </a:t>
            </a:r>
            <a:r>
              <a:rPr lang="en-US" spc="-5" dirty="0">
                <a:latin typeface="+mj-lt"/>
                <a:cs typeface="Calibri"/>
              </a:rPr>
              <a:t>team </a:t>
            </a:r>
            <a:r>
              <a:rPr lang="en-US" spc="-10" dirty="0">
                <a:latin typeface="+mj-lt"/>
                <a:cs typeface="Calibri"/>
              </a:rPr>
              <a:t>integrate </a:t>
            </a:r>
            <a:r>
              <a:rPr lang="en-US" dirty="0">
                <a:latin typeface="+mj-lt"/>
                <a:cs typeface="Calibri"/>
              </a:rPr>
              <a:t>their work </a:t>
            </a:r>
            <a:r>
              <a:rPr lang="en-US" spc="-5" dirty="0">
                <a:latin typeface="+mj-lt"/>
                <a:cs typeface="Calibri"/>
              </a:rPr>
              <a:t>frequently; usually </a:t>
            </a:r>
            <a:r>
              <a:rPr lang="en-US" dirty="0">
                <a:latin typeface="+mj-lt"/>
                <a:cs typeface="Calibri"/>
              </a:rPr>
              <a:t>each </a:t>
            </a:r>
            <a:r>
              <a:rPr lang="en-US" spc="-5" dirty="0">
                <a:latin typeface="+mj-lt"/>
                <a:cs typeface="Calibri"/>
              </a:rPr>
              <a:t>person </a:t>
            </a:r>
            <a:r>
              <a:rPr lang="en-US" spc="-10" dirty="0">
                <a:latin typeface="+mj-lt"/>
                <a:cs typeface="Calibri"/>
              </a:rPr>
              <a:t>integrates </a:t>
            </a:r>
            <a:r>
              <a:rPr lang="en-US" spc="-5" dirty="0">
                <a:latin typeface="+mj-lt"/>
                <a:cs typeface="Calibri"/>
              </a:rPr>
              <a:t>at least daily </a:t>
            </a:r>
            <a:r>
              <a:rPr lang="en-US" dirty="0">
                <a:latin typeface="+mj-lt"/>
                <a:cs typeface="Calibri"/>
              </a:rPr>
              <a:t>–  leading </a:t>
            </a:r>
            <a:r>
              <a:rPr lang="en-US" spc="-15" dirty="0">
                <a:latin typeface="+mj-lt"/>
                <a:cs typeface="Calibri"/>
              </a:rPr>
              <a:t>to </a:t>
            </a:r>
            <a:r>
              <a:rPr lang="en-US" spc="-5" dirty="0">
                <a:latin typeface="+mj-lt"/>
                <a:cs typeface="Calibri"/>
              </a:rPr>
              <a:t>multiple integrations per </a:t>
            </a:r>
            <a:r>
              <a:rPr lang="en-US" spc="-50" dirty="0">
                <a:latin typeface="+mj-lt"/>
                <a:cs typeface="Calibri"/>
              </a:rPr>
              <a:t>day.” </a:t>
            </a:r>
            <a:r>
              <a:rPr lang="en-US" dirty="0">
                <a:latin typeface="+mj-lt"/>
                <a:cs typeface="Calibri"/>
              </a:rPr>
              <a:t>--Martin</a:t>
            </a:r>
            <a:r>
              <a:rPr lang="en-US" spc="-35" dirty="0">
                <a:latin typeface="+mj-lt"/>
                <a:cs typeface="Calibri"/>
              </a:rPr>
              <a:t> </a:t>
            </a:r>
            <a:r>
              <a:rPr lang="en-US" spc="-10" dirty="0">
                <a:latin typeface="+mj-lt"/>
                <a:cs typeface="Calibri"/>
              </a:rPr>
              <a:t>Fowler</a:t>
            </a:r>
            <a:endParaRPr lang="en-US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000" dirty="0">
              <a:latin typeface="+mj-lt"/>
              <a:cs typeface="Times New Roman"/>
            </a:endParaRPr>
          </a:p>
          <a:p>
            <a:pPr marL="12700" marR="553085">
              <a:lnSpc>
                <a:spcPct val="90100"/>
              </a:lnSpc>
            </a:pPr>
            <a:r>
              <a:rPr lang="en-US" b="1" spc="-5" dirty="0">
                <a:solidFill>
                  <a:srgbClr val="C00000"/>
                </a:solidFill>
                <a:latin typeface="+mj-lt"/>
                <a:cs typeface="Calibri"/>
              </a:rPr>
              <a:t>Continuous Delivery </a:t>
            </a:r>
            <a:r>
              <a:rPr lang="en-US" dirty="0">
                <a:latin typeface="+mj-lt"/>
                <a:cs typeface="Calibri"/>
              </a:rPr>
              <a:t>is a </a:t>
            </a:r>
            <a:r>
              <a:rPr lang="en-US" spc="-5" dirty="0">
                <a:latin typeface="+mj-lt"/>
                <a:cs typeface="Calibri"/>
              </a:rPr>
              <a:t>software development discipline </a:t>
            </a:r>
            <a:r>
              <a:rPr lang="en-US" dirty="0">
                <a:latin typeface="+mj-lt"/>
                <a:cs typeface="Calibri"/>
              </a:rPr>
              <a:t>where you </a:t>
            </a:r>
            <a:r>
              <a:rPr lang="en-US" spc="-5" dirty="0">
                <a:latin typeface="+mj-lt"/>
                <a:cs typeface="Calibri"/>
              </a:rPr>
              <a:t>build  software </a:t>
            </a:r>
            <a:r>
              <a:rPr lang="en-US" dirty="0">
                <a:latin typeface="+mj-lt"/>
                <a:cs typeface="Calibri"/>
              </a:rPr>
              <a:t>in </a:t>
            </a:r>
            <a:r>
              <a:rPr lang="en-US" spc="-5" dirty="0">
                <a:latin typeface="+mj-lt"/>
                <a:cs typeface="Calibri"/>
              </a:rPr>
              <a:t>such </a:t>
            </a:r>
            <a:r>
              <a:rPr lang="en-US" dirty="0">
                <a:latin typeface="+mj-lt"/>
                <a:cs typeface="Calibri"/>
              </a:rPr>
              <a:t>a </a:t>
            </a:r>
            <a:r>
              <a:rPr lang="en-US" spc="-5" dirty="0">
                <a:latin typeface="+mj-lt"/>
                <a:cs typeface="Calibri"/>
              </a:rPr>
              <a:t>way </a:t>
            </a:r>
            <a:r>
              <a:rPr lang="en-US" dirty="0">
                <a:latin typeface="+mj-lt"/>
                <a:cs typeface="Calibri"/>
              </a:rPr>
              <a:t>that the </a:t>
            </a:r>
            <a:r>
              <a:rPr lang="en-US" spc="-5" dirty="0">
                <a:latin typeface="+mj-lt"/>
                <a:cs typeface="Calibri"/>
              </a:rPr>
              <a:t>software </a:t>
            </a:r>
            <a:r>
              <a:rPr lang="en-US" spc="-10" dirty="0">
                <a:latin typeface="+mj-lt"/>
                <a:cs typeface="Calibri"/>
              </a:rPr>
              <a:t>can </a:t>
            </a:r>
            <a:r>
              <a:rPr lang="en-US" dirty="0">
                <a:latin typeface="+mj-lt"/>
                <a:cs typeface="Calibri"/>
              </a:rPr>
              <a:t>be released </a:t>
            </a:r>
            <a:r>
              <a:rPr lang="en-US" spc="-10" dirty="0">
                <a:latin typeface="+mj-lt"/>
                <a:cs typeface="Calibri"/>
              </a:rPr>
              <a:t>to </a:t>
            </a:r>
            <a:r>
              <a:rPr lang="en-US" spc="-5" dirty="0">
                <a:latin typeface="+mj-lt"/>
                <a:cs typeface="Calibri"/>
              </a:rPr>
              <a:t>production </a:t>
            </a:r>
            <a:r>
              <a:rPr lang="en-US" dirty="0">
                <a:latin typeface="+mj-lt"/>
                <a:cs typeface="Calibri"/>
              </a:rPr>
              <a:t>at </a:t>
            </a:r>
            <a:r>
              <a:rPr lang="en-US" spc="-15" dirty="0">
                <a:latin typeface="+mj-lt"/>
                <a:cs typeface="Calibri"/>
              </a:rPr>
              <a:t>any  </a:t>
            </a:r>
            <a:r>
              <a:rPr lang="en-US" dirty="0">
                <a:latin typeface="+mj-lt"/>
                <a:cs typeface="Calibri"/>
              </a:rPr>
              <a:t>time” --Martin</a:t>
            </a:r>
            <a:r>
              <a:rPr lang="en-US" spc="-15" dirty="0">
                <a:latin typeface="+mj-lt"/>
                <a:cs typeface="Calibri"/>
              </a:rPr>
              <a:t> </a:t>
            </a:r>
            <a:r>
              <a:rPr lang="en-US" spc="-10" dirty="0">
                <a:latin typeface="+mj-lt"/>
                <a:cs typeface="Calibri"/>
              </a:rPr>
              <a:t>Fowler</a:t>
            </a:r>
            <a:endParaRPr lang="en-US" dirty="0">
              <a:latin typeface="+mj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buNone/>
            </a:pPr>
            <a:endParaRPr lang="en-US" sz="2000" dirty="0">
              <a:latin typeface="+mj-lt"/>
              <a:cs typeface="Times New Roman"/>
            </a:endParaRPr>
          </a:p>
          <a:p>
            <a:pPr marL="12700" marR="17145"/>
            <a:r>
              <a:rPr lang="en-US" b="1" spc="-5" dirty="0">
                <a:solidFill>
                  <a:srgbClr val="C00000"/>
                </a:solidFill>
                <a:latin typeface="+mj-lt"/>
                <a:cs typeface="Calibri"/>
              </a:rPr>
              <a:t>Continuous Deployment </a:t>
            </a:r>
            <a:r>
              <a:rPr lang="en-US" dirty="0">
                <a:latin typeface="+mj-lt"/>
                <a:cs typeface="Calibri"/>
              </a:rPr>
              <a:t>is a third </a:t>
            </a:r>
            <a:r>
              <a:rPr lang="en-US" spc="-5" dirty="0">
                <a:latin typeface="+mj-lt"/>
                <a:cs typeface="Calibri"/>
              </a:rPr>
              <a:t>term that’s sometimes confused with Continuous  </a:t>
            </a:r>
            <a:r>
              <a:rPr lang="en-US" spc="-15" dirty="0">
                <a:latin typeface="+mj-lt"/>
                <a:cs typeface="Calibri"/>
              </a:rPr>
              <a:t>Delivery. </a:t>
            </a:r>
            <a:r>
              <a:rPr lang="en-US" spc="-5" dirty="0">
                <a:latin typeface="+mj-lt"/>
                <a:cs typeface="Calibri"/>
              </a:rPr>
              <a:t>Where Continuous Delivery provides </a:t>
            </a:r>
            <a:r>
              <a:rPr lang="en-US" dirty="0">
                <a:latin typeface="+mj-lt"/>
                <a:cs typeface="Calibri"/>
              </a:rPr>
              <a:t>a </a:t>
            </a:r>
            <a:r>
              <a:rPr lang="en-US" spc="-5" dirty="0">
                <a:latin typeface="+mj-lt"/>
                <a:cs typeface="Calibri"/>
              </a:rPr>
              <a:t>process </a:t>
            </a:r>
            <a:r>
              <a:rPr lang="en-US" spc="-10" dirty="0">
                <a:latin typeface="+mj-lt"/>
                <a:cs typeface="Calibri"/>
              </a:rPr>
              <a:t>to </a:t>
            </a:r>
            <a:r>
              <a:rPr lang="en-US" spc="-5" dirty="0">
                <a:latin typeface="+mj-lt"/>
                <a:cs typeface="Calibri"/>
              </a:rPr>
              <a:t>create frequent </a:t>
            </a:r>
            <a:r>
              <a:rPr lang="en-US" dirty="0">
                <a:latin typeface="+mj-lt"/>
                <a:cs typeface="Calibri"/>
              </a:rPr>
              <a:t>releases  </a:t>
            </a:r>
            <a:r>
              <a:rPr lang="en-US" spc="-5" dirty="0">
                <a:latin typeface="+mj-lt"/>
                <a:cs typeface="Calibri"/>
              </a:rPr>
              <a:t>but not necessarily deploy </a:t>
            </a:r>
            <a:r>
              <a:rPr lang="en-US" dirty="0">
                <a:latin typeface="+mj-lt"/>
                <a:cs typeface="Calibri"/>
              </a:rPr>
              <a:t>them, </a:t>
            </a:r>
            <a:r>
              <a:rPr lang="en-US" spc="-5" dirty="0">
                <a:latin typeface="+mj-lt"/>
                <a:cs typeface="Calibri"/>
              </a:rPr>
              <a:t>Continuous Deployment means </a:t>
            </a:r>
            <a:r>
              <a:rPr lang="en-US" dirty="0">
                <a:latin typeface="+mj-lt"/>
                <a:cs typeface="Calibri"/>
              </a:rPr>
              <a:t>that </a:t>
            </a:r>
            <a:r>
              <a:rPr lang="en-US" spc="-5" dirty="0">
                <a:latin typeface="+mj-lt"/>
                <a:cs typeface="Calibri"/>
              </a:rPr>
              <a:t>every change  </a:t>
            </a:r>
            <a:r>
              <a:rPr lang="en-US" dirty="0">
                <a:latin typeface="+mj-lt"/>
                <a:cs typeface="Calibri"/>
              </a:rPr>
              <a:t>you </a:t>
            </a:r>
            <a:r>
              <a:rPr lang="en-US" spc="-20" dirty="0">
                <a:latin typeface="+mj-lt"/>
                <a:cs typeface="Calibri"/>
              </a:rPr>
              <a:t>make </a:t>
            </a:r>
            <a:r>
              <a:rPr lang="en-US" spc="-10" dirty="0">
                <a:latin typeface="+mj-lt"/>
                <a:cs typeface="Calibri"/>
              </a:rPr>
              <a:t>automatically </a:t>
            </a:r>
            <a:r>
              <a:rPr lang="en-US" spc="-5" dirty="0">
                <a:latin typeface="+mj-lt"/>
                <a:cs typeface="Calibri"/>
              </a:rPr>
              <a:t>gets deployed </a:t>
            </a:r>
            <a:r>
              <a:rPr lang="en-US" dirty="0">
                <a:latin typeface="+mj-lt"/>
                <a:cs typeface="Calibri"/>
              </a:rPr>
              <a:t>through the </a:t>
            </a:r>
            <a:r>
              <a:rPr lang="en-US" spc="-10" dirty="0">
                <a:latin typeface="+mj-lt"/>
                <a:cs typeface="Calibri"/>
              </a:rPr>
              <a:t>deployment</a:t>
            </a:r>
            <a:r>
              <a:rPr lang="en-US" spc="-90" dirty="0">
                <a:latin typeface="+mj-lt"/>
                <a:cs typeface="Calibri"/>
              </a:rPr>
              <a:t> </a:t>
            </a:r>
            <a:r>
              <a:rPr lang="en-US" spc="-5" dirty="0">
                <a:latin typeface="+mj-lt"/>
                <a:cs typeface="Calibri"/>
              </a:rPr>
              <a:t>pipeline.</a:t>
            </a:r>
            <a:endParaRPr lang="en-US" sz="1600" dirty="0">
              <a:latin typeface="+mj-lt"/>
              <a:cs typeface="Calibri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424819-EC7B-224E-8E22-5E5417B6C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238" y="195834"/>
            <a:ext cx="11905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Continuous Integration, Delivery and</a:t>
            </a:r>
            <a:r>
              <a:rPr sz="2800" spc="100" dirty="0"/>
              <a:t> </a:t>
            </a:r>
            <a:r>
              <a:rPr sz="2800" spc="-5" dirty="0"/>
              <a:t>Deployment</a:t>
            </a:r>
            <a:endParaRPr sz="28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EF3FC1-571D-1A45-B467-6C52D4A3CB73}"/>
              </a:ext>
            </a:extLst>
          </p:cNvPr>
          <p:cNvSpPr/>
          <p:nvPr/>
        </p:nvSpPr>
        <p:spPr>
          <a:xfrm>
            <a:off x="517664" y="2639577"/>
            <a:ext cx="1645857" cy="157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89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D200-6F67-0C44-BF81-E2458159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98"/>
            <a:ext cx="10515600" cy="79775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0F50-61A8-5041-8A55-D4D5D03F2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95" y="827870"/>
            <a:ext cx="8136835" cy="6030130"/>
          </a:xfrm>
        </p:spPr>
        <p:txBody>
          <a:bodyPr>
            <a:noAutofit/>
          </a:bodyPr>
          <a:lstStyle/>
          <a:p>
            <a:pPr marL="299085" indent="-287020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n-US" sz="1000" b="1" spc="-10" dirty="0">
                <a:cs typeface="Calibri"/>
              </a:rPr>
              <a:t>Workflow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35" dirty="0">
                <a:cs typeface="Calibri"/>
              </a:rPr>
              <a:t>Two </a:t>
            </a:r>
            <a:r>
              <a:rPr lang="en-US" sz="1000" spc="-5" dirty="0">
                <a:cs typeface="Calibri"/>
              </a:rPr>
              <a:t>long running </a:t>
            </a:r>
            <a:r>
              <a:rPr lang="en-US" sz="1000" spc="-10" dirty="0">
                <a:cs typeface="Calibri"/>
              </a:rPr>
              <a:t>branches “</a:t>
            </a:r>
            <a:r>
              <a:rPr lang="en-US" sz="1000" b="1" spc="-10" dirty="0">
                <a:cs typeface="Calibri"/>
              </a:rPr>
              <a:t>master</a:t>
            </a:r>
            <a:r>
              <a:rPr lang="en-US" sz="1000" spc="-10" dirty="0">
                <a:cs typeface="Calibri"/>
              </a:rPr>
              <a:t>” </a:t>
            </a:r>
            <a:r>
              <a:rPr lang="en-US" sz="1000" dirty="0">
                <a:cs typeface="Calibri"/>
              </a:rPr>
              <a:t>and </a:t>
            </a:r>
            <a:r>
              <a:rPr lang="en-US" sz="1000" spc="-5" dirty="0">
                <a:cs typeface="Calibri"/>
              </a:rPr>
              <a:t>“</a:t>
            </a:r>
            <a:r>
              <a:rPr lang="en-US" sz="1000" b="1" spc="-5" dirty="0">
                <a:cs typeface="Calibri"/>
              </a:rPr>
              <a:t>develop</a:t>
            </a:r>
            <a:r>
              <a:rPr lang="en-US" sz="1000" spc="-5" dirty="0">
                <a:cs typeface="Calibri"/>
              </a:rPr>
              <a:t>” with </a:t>
            </a:r>
            <a:r>
              <a:rPr lang="en-US" sz="1000" dirty="0">
                <a:cs typeface="Calibri"/>
              </a:rPr>
              <a:t>a </a:t>
            </a:r>
            <a:r>
              <a:rPr lang="en-US" sz="1000" spc="-10" dirty="0">
                <a:cs typeface="Calibri"/>
              </a:rPr>
              <a:t>transient </a:t>
            </a:r>
            <a:r>
              <a:rPr lang="en-US" sz="1000" spc="-5" dirty="0">
                <a:cs typeface="Calibri"/>
              </a:rPr>
              <a:t>number</a:t>
            </a:r>
            <a:r>
              <a:rPr lang="en-US" sz="1000" spc="120" dirty="0">
                <a:cs typeface="Calibri"/>
              </a:rPr>
              <a:t> </a:t>
            </a:r>
            <a:r>
              <a:rPr lang="en-US" sz="1000" spc="-5" dirty="0">
                <a:cs typeface="Calibri"/>
              </a:rPr>
              <a:t>of </a:t>
            </a:r>
            <a:r>
              <a:rPr lang="en-US" sz="1000" spc="-15" dirty="0">
                <a:cs typeface="Calibri"/>
              </a:rPr>
              <a:t>feature</a:t>
            </a:r>
            <a:r>
              <a:rPr lang="en-US" sz="1000" spc="-5" dirty="0">
                <a:cs typeface="Calibri"/>
              </a:rPr>
              <a:t> branches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5" dirty="0">
                <a:cs typeface="Calibri"/>
              </a:rPr>
              <a:t>Using </a:t>
            </a:r>
            <a:r>
              <a:rPr lang="en-US" sz="1000" spc="-10" dirty="0">
                <a:cs typeface="Calibri"/>
              </a:rPr>
              <a:t>“GitHub</a:t>
            </a:r>
            <a:r>
              <a:rPr lang="en-US" sz="1000" spc="15" dirty="0">
                <a:cs typeface="Calibri"/>
              </a:rPr>
              <a:t> </a:t>
            </a:r>
            <a:r>
              <a:rPr lang="en-US" sz="1000" dirty="0">
                <a:cs typeface="Calibri"/>
              </a:rPr>
              <a:t>Flow”</a:t>
            </a:r>
          </a:p>
          <a:p>
            <a:pPr marL="812800" lvl="1" indent="-342900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endParaRPr lang="en-US" sz="1000" dirty="0">
              <a:cs typeface="Calibri"/>
            </a:endParaRPr>
          </a:p>
          <a:p>
            <a:pPr marL="299085" indent="-287020">
              <a:lnSpc>
                <a:spcPct val="120000"/>
              </a:lnSpc>
              <a:spcBef>
                <a:spcPts val="105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n-US" sz="1000" b="1" spc="-10" dirty="0">
                <a:cs typeface="Calibri"/>
              </a:rPr>
              <a:t>Development Workflow</a:t>
            </a:r>
            <a:r>
              <a:rPr lang="en-US" sz="1000" b="1" spc="-30" dirty="0">
                <a:cs typeface="Calibri"/>
              </a:rPr>
              <a:t> </a:t>
            </a:r>
            <a:r>
              <a:rPr lang="en-US" sz="1000" b="1" spc="-5" dirty="0">
                <a:cs typeface="Calibri"/>
              </a:rPr>
              <a:t>(continued)</a:t>
            </a:r>
          </a:p>
          <a:p>
            <a:pPr marL="812800" lvl="1" indent="-342900">
              <a:lnSpc>
                <a:spcPct val="120000"/>
              </a:lnSpc>
              <a:spcBef>
                <a:spcPts val="1805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b="1" spc="-5" dirty="0">
                <a:cs typeface="Calibri"/>
              </a:rPr>
              <a:t>External</a:t>
            </a:r>
            <a:r>
              <a:rPr lang="en-US" sz="1000" b="1" spc="-30" dirty="0">
                <a:cs typeface="Calibri"/>
              </a:rPr>
              <a:t> </a:t>
            </a:r>
            <a:r>
              <a:rPr lang="en-US" sz="1000" b="1" spc="-5" dirty="0">
                <a:cs typeface="Calibri"/>
              </a:rPr>
              <a:t>workflow</a:t>
            </a:r>
            <a:r>
              <a:rPr lang="en-US" sz="1000" spc="-5" dirty="0">
                <a:cs typeface="Calibri"/>
              </a:rPr>
              <a:t>:</a:t>
            </a:r>
            <a:endParaRPr lang="en-US" sz="1000" dirty="0">
              <a:cs typeface="Calibri"/>
            </a:endParaRPr>
          </a:p>
          <a:p>
            <a:pPr marL="1270000" lvl="2" indent="-343535">
              <a:lnSpc>
                <a:spcPct val="12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lang="en-US" sz="1000" spc="-15" dirty="0">
                <a:cs typeface="Calibri"/>
              </a:rPr>
              <a:t>Create </a:t>
            </a:r>
            <a:r>
              <a:rPr lang="en-US" sz="1000" spc="-5" dirty="0">
                <a:cs typeface="Calibri"/>
              </a:rPr>
              <a:t>a </a:t>
            </a:r>
            <a:r>
              <a:rPr lang="en-US" sz="1000" spc="-15" dirty="0">
                <a:cs typeface="Calibri"/>
              </a:rPr>
              <a:t>feature </a:t>
            </a:r>
            <a:r>
              <a:rPr lang="en-US" sz="1000" spc="-10" dirty="0">
                <a:cs typeface="Calibri"/>
              </a:rPr>
              <a:t>branch off </a:t>
            </a:r>
            <a:r>
              <a:rPr lang="en-US" sz="1000" spc="-5" dirty="0">
                <a:cs typeface="Calibri"/>
              </a:rPr>
              <a:t>of the </a:t>
            </a:r>
            <a:r>
              <a:rPr lang="en-US" sz="1000" spc="-10" dirty="0">
                <a:cs typeface="Calibri"/>
              </a:rPr>
              <a:t>develop</a:t>
            </a:r>
            <a:r>
              <a:rPr lang="en-US" sz="1000" spc="85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branch and commit changes</a:t>
            </a:r>
            <a:endParaRPr lang="en-US" sz="1000" dirty="0">
              <a:cs typeface="Calibri"/>
            </a:endParaRPr>
          </a:p>
          <a:p>
            <a:pPr marL="1270000" lvl="2" indent="-343535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lang="en-US" sz="1000" spc="-15" dirty="0">
                <a:cs typeface="Calibri"/>
              </a:rPr>
              <a:t>Create </a:t>
            </a:r>
            <a:r>
              <a:rPr lang="en-US" sz="1000" spc="-5" dirty="0">
                <a:cs typeface="Calibri"/>
              </a:rPr>
              <a:t>a “pull </a:t>
            </a:r>
            <a:r>
              <a:rPr lang="en-US" sz="1000" dirty="0">
                <a:cs typeface="Calibri"/>
              </a:rPr>
              <a:t>request” </a:t>
            </a:r>
            <a:r>
              <a:rPr lang="en-US" sz="1000" spc="-10" dirty="0">
                <a:cs typeface="Calibri"/>
              </a:rPr>
              <a:t>(PR) </a:t>
            </a:r>
            <a:r>
              <a:rPr lang="en-US" sz="1000" spc="-15" dirty="0">
                <a:cs typeface="Calibri"/>
              </a:rPr>
              <a:t>targeting </a:t>
            </a:r>
            <a:r>
              <a:rPr lang="en-US" sz="1000" spc="-5" dirty="0">
                <a:cs typeface="Calibri"/>
              </a:rPr>
              <a:t>the </a:t>
            </a:r>
            <a:r>
              <a:rPr lang="en-US" sz="1000" spc="-10" dirty="0">
                <a:cs typeface="Calibri"/>
              </a:rPr>
              <a:t>development</a:t>
            </a:r>
            <a:r>
              <a:rPr lang="en-US" sz="1000" spc="120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branch</a:t>
            </a:r>
            <a:endParaRPr lang="en-US" sz="1000" dirty="0">
              <a:cs typeface="Calibri"/>
            </a:endParaRPr>
          </a:p>
          <a:p>
            <a:pPr marL="1270000" lvl="2" indent="-343535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lang="en-US" sz="1000" spc="-15" dirty="0">
                <a:cs typeface="Calibri"/>
              </a:rPr>
              <a:t>Merge </a:t>
            </a:r>
            <a:r>
              <a:rPr lang="en-US" sz="1000" spc="-5" dirty="0">
                <a:cs typeface="Calibri"/>
              </a:rPr>
              <a:t>PR </a:t>
            </a:r>
            <a:r>
              <a:rPr lang="en-US" sz="1000" spc="-10" dirty="0">
                <a:cs typeface="Calibri"/>
              </a:rPr>
              <a:t>after </a:t>
            </a:r>
            <a:r>
              <a:rPr lang="en-US" sz="1000" spc="-5" dirty="0">
                <a:cs typeface="Calibri"/>
              </a:rPr>
              <a:t>it </a:t>
            </a:r>
            <a:r>
              <a:rPr lang="en-US" sz="1000" spc="-10" dirty="0">
                <a:cs typeface="Calibri"/>
              </a:rPr>
              <a:t>passes </a:t>
            </a:r>
            <a:r>
              <a:rPr lang="en-US" sz="1000" spc="-5" dirty="0">
                <a:cs typeface="Calibri"/>
              </a:rPr>
              <a:t>CI </a:t>
            </a:r>
            <a:r>
              <a:rPr lang="en-US" sz="1000" spc="-10" dirty="0">
                <a:cs typeface="Calibri"/>
              </a:rPr>
              <a:t>tests </a:t>
            </a:r>
            <a:r>
              <a:rPr lang="en-US" sz="1000" spc="-5" dirty="0">
                <a:cs typeface="Calibri"/>
              </a:rPr>
              <a:t>and team</a:t>
            </a:r>
            <a:r>
              <a:rPr lang="en-US" sz="1000" spc="40" dirty="0">
                <a:cs typeface="Calibri"/>
              </a:rPr>
              <a:t> </a:t>
            </a:r>
            <a:r>
              <a:rPr lang="en-US" sz="1000" spc="-15" dirty="0">
                <a:cs typeface="Calibri"/>
              </a:rPr>
              <a:t>review</a:t>
            </a:r>
            <a:endParaRPr lang="en-US" sz="1000" dirty="0">
              <a:cs typeface="Calibri"/>
            </a:endParaRPr>
          </a:p>
          <a:p>
            <a:pPr marL="1270000" lvl="2" indent="-343535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lang="en-US" sz="1000" spc="-10" dirty="0">
                <a:cs typeface="Calibri"/>
              </a:rPr>
              <a:t>Delete </a:t>
            </a:r>
            <a:r>
              <a:rPr lang="en-US" sz="1000" spc="-15" dirty="0">
                <a:cs typeface="Calibri"/>
              </a:rPr>
              <a:t>feature </a:t>
            </a:r>
            <a:r>
              <a:rPr lang="en-US" sz="1000" spc="-10" dirty="0">
                <a:cs typeface="Calibri"/>
              </a:rPr>
              <a:t>branch after integration </a:t>
            </a:r>
            <a:r>
              <a:rPr lang="en-US" sz="1000" spc="-5" dirty="0">
                <a:cs typeface="Calibri"/>
              </a:rPr>
              <a:t>is</a:t>
            </a:r>
            <a:r>
              <a:rPr lang="en-US" sz="1000" spc="25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complete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spcBef>
                <a:spcPts val="1805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b="1" spc="-5" dirty="0">
                <a:cs typeface="Calibri"/>
              </a:rPr>
              <a:t>External</a:t>
            </a:r>
            <a:r>
              <a:rPr lang="en-US" sz="1000" b="1" spc="-30" dirty="0">
                <a:cs typeface="Calibri"/>
              </a:rPr>
              <a:t> </a:t>
            </a:r>
            <a:r>
              <a:rPr lang="en-US" sz="1000" b="1" spc="-5" dirty="0">
                <a:cs typeface="Calibri"/>
              </a:rPr>
              <a:t>workflow</a:t>
            </a:r>
            <a:r>
              <a:rPr lang="en-US" sz="1000" spc="-5" dirty="0">
                <a:cs typeface="Calibri"/>
              </a:rPr>
              <a:t>:</a:t>
            </a:r>
            <a:endParaRPr lang="en-US" sz="1000" dirty="0">
              <a:cs typeface="Calibri"/>
            </a:endParaRPr>
          </a:p>
          <a:p>
            <a:pPr marL="1270000" lvl="2" indent="-342900">
              <a:lnSpc>
                <a:spcPct val="120000"/>
              </a:lnSpc>
              <a:spcBef>
                <a:spcPts val="1105"/>
              </a:spcBef>
              <a:buClr>
                <a:srgbClr val="C00000"/>
              </a:buClr>
              <a:buFont typeface="Wingdings"/>
              <a:buChar char=""/>
              <a:tabLst>
                <a:tab pos="1269365" algn="l"/>
                <a:tab pos="1270000" algn="l"/>
              </a:tabLst>
            </a:pPr>
            <a:r>
              <a:rPr lang="en-US" sz="1000" spc="-15" dirty="0">
                <a:cs typeface="Calibri"/>
              </a:rPr>
              <a:t>Create </a:t>
            </a:r>
            <a:r>
              <a:rPr lang="en-US" sz="1000" spc="-5" dirty="0">
                <a:cs typeface="Calibri"/>
              </a:rPr>
              <a:t>a </a:t>
            </a:r>
            <a:r>
              <a:rPr lang="en-US" sz="1000" spc="-15" dirty="0">
                <a:cs typeface="Calibri"/>
              </a:rPr>
              <a:t>fork </a:t>
            </a:r>
            <a:r>
              <a:rPr lang="en-US" sz="1000" spc="-5" dirty="0">
                <a:cs typeface="Calibri"/>
              </a:rPr>
              <a:t>of the </a:t>
            </a:r>
            <a:r>
              <a:rPr lang="en-US" sz="1000" spc="-10" dirty="0">
                <a:cs typeface="Calibri"/>
              </a:rPr>
              <a:t>Working</a:t>
            </a:r>
            <a:r>
              <a:rPr lang="en-US" sz="1000" spc="75" dirty="0">
                <a:cs typeface="Calibri"/>
              </a:rPr>
              <a:t> </a:t>
            </a:r>
            <a:r>
              <a:rPr lang="en-US" sz="1000" spc="-5" dirty="0">
                <a:cs typeface="Calibri"/>
              </a:rPr>
              <a:t>repository and create feature branch</a:t>
            </a:r>
            <a:endParaRPr lang="en-US" sz="1000" dirty="0">
              <a:cs typeface="Calibri"/>
            </a:endParaRPr>
          </a:p>
          <a:p>
            <a:pPr marL="1270000" lvl="2" indent="-342900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1269365" algn="l"/>
                <a:tab pos="1270000" algn="l"/>
              </a:tabLst>
            </a:pPr>
            <a:r>
              <a:rPr lang="en-US" sz="1000" spc="-10" dirty="0">
                <a:cs typeface="Calibri"/>
              </a:rPr>
              <a:t>Commit </a:t>
            </a:r>
            <a:r>
              <a:rPr lang="en-US" sz="1000" spc="-5" dirty="0">
                <a:cs typeface="Calibri"/>
              </a:rPr>
              <a:t>changes </a:t>
            </a:r>
            <a:r>
              <a:rPr lang="en-US" sz="1000" spc="-10" dirty="0">
                <a:cs typeface="Calibri"/>
              </a:rPr>
              <a:t>to </a:t>
            </a:r>
            <a:r>
              <a:rPr lang="en-US" sz="1000" spc="-5" dirty="0">
                <a:cs typeface="Calibri"/>
              </a:rPr>
              <a:t>the </a:t>
            </a:r>
            <a:r>
              <a:rPr lang="en-US" sz="1000" spc="-15" dirty="0">
                <a:cs typeface="Calibri"/>
              </a:rPr>
              <a:t>feature</a:t>
            </a:r>
            <a:r>
              <a:rPr lang="en-US" sz="1000" spc="25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branch</a:t>
            </a:r>
            <a:endParaRPr lang="en-US" sz="1000" dirty="0">
              <a:cs typeface="Calibri"/>
            </a:endParaRPr>
          </a:p>
          <a:p>
            <a:pPr marL="1270000" lvl="2" indent="-342900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1269365" algn="l"/>
                <a:tab pos="1270000" algn="l"/>
              </a:tabLst>
            </a:pPr>
            <a:r>
              <a:rPr lang="en-US" sz="1000" spc="-15" dirty="0">
                <a:cs typeface="Calibri"/>
              </a:rPr>
              <a:t>Create </a:t>
            </a:r>
            <a:r>
              <a:rPr lang="en-US" sz="1000" spc="-5" dirty="0">
                <a:cs typeface="Calibri"/>
              </a:rPr>
              <a:t>a “pull </a:t>
            </a:r>
            <a:r>
              <a:rPr lang="en-US" sz="1000" dirty="0">
                <a:cs typeface="Calibri"/>
              </a:rPr>
              <a:t>request” </a:t>
            </a:r>
            <a:r>
              <a:rPr lang="en-US" sz="1000" spc="-10" dirty="0">
                <a:cs typeface="Calibri"/>
              </a:rPr>
              <a:t>(PR </a:t>
            </a:r>
            <a:r>
              <a:rPr lang="en-US" sz="1000" spc="-5" dirty="0">
                <a:cs typeface="Calibri"/>
              </a:rPr>
              <a:t>) </a:t>
            </a:r>
            <a:r>
              <a:rPr lang="en-US" sz="1000" spc="-15" dirty="0">
                <a:cs typeface="Calibri"/>
              </a:rPr>
              <a:t>targeting </a:t>
            </a:r>
            <a:r>
              <a:rPr lang="en-US" sz="1000" spc="-5" dirty="0">
                <a:cs typeface="Calibri"/>
              </a:rPr>
              <a:t>the </a:t>
            </a:r>
            <a:r>
              <a:rPr lang="en-US" sz="1000" spc="-10" dirty="0">
                <a:cs typeface="Calibri"/>
              </a:rPr>
              <a:t>development</a:t>
            </a:r>
            <a:r>
              <a:rPr lang="en-US" sz="1000" spc="80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branch</a:t>
            </a:r>
            <a:endParaRPr lang="en-US" sz="1000" dirty="0">
              <a:cs typeface="Calibri"/>
            </a:endParaRPr>
          </a:p>
          <a:p>
            <a:pPr marL="1270000" lvl="2" indent="-342900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1269365" algn="l"/>
                <a:tab pos="1270000" algn="l"/>
              </a:tabLst>
            </a:pPr>
            <a:r>
              <a:rPr lang="en-US" sz="1000" spc="-10" dirty="0">
                <a:cs typeface="Calibri"/>
              </a:rPr>
              <a:t>Merge </a:t>
            </a:r>
            <a:r>
              <a:rPr lang="en-US" sz="1000" spc="-5" dirty="0">
                <a:cs typeface="Calibri"/>
              </a:rPr>
              <a:t>PR </a:t>
            </a:r>
            <a:r>
              <a:rPr lang="en-US" sz="1000" spc="-10" dirty="0">
                <a:cs typeface="Calibri"/>
              </a:rPr>
              <a:t>after </a:t>
            </a:r>
            <a:r>
              <a:rPr lang="en-US" sz="1000" spc="-5" dirty="0">
                <a:cs typeface="Calibri"/>
              </a:rPr>
              <a:t>it passes CI </a:t>
            </a:r>
            <a:r>
              <a:rPr lang="en-US" sz="1000" spc="-10" dirty="0">
                <a:cs typeface="Calibri"/>
              </a:rPr>
              <a:t>tests </a:t>
            </a:r>
            <a:r>
              <a:rPr lang="en-US" sz="1000" spc="-5" dirty="0">
                <a:cs typeface="Calibri"/>
              </a:rPr>
              <a:t>and team</a:t>
            </a:r>
            <a:r>
              <a:rPr lang="en-US" sz="1000" spc="10" dirty="0">
                <a:cs typeface="Calibri"/>
              </a:rPr>
              <a:t> </a:t>
            </a:r>
            <a:r>
              <a:rPr lang="en-US" sz="1000" spc="-15" dirty="0">
                <a:cs typeface="Calibri"/>
              </a:rPr>
              <a:t>review</a:t>
            </a:r>
            <a:endParaRPr lang="en-US" sz="1000" dirty="0">
              <a:cs typeface="Calibri"/>
            </a:endParaRPr>
          </a:p>
          <a:p>
            <a:pPr marL="1270000" lvl="2" indent="-342900">
              <a:lnSpc>
                <a:spcPct val="120000"/>
              </a:lnSpc>
              <a:buClr>
                <a:srgbClr val="C00000"/>
              </a:buClr>
              <a:buFont typeface="Wingdings"/>
              <a:buChar char=""/>
              <a:tabLst>
                <a:tab pos="1269365" algn="l"/>
                <a:tab pos="1270000" algn="l"/>
              </a:tabLst>
            </a:pPr>
            <a:r>
              <a:rPr lang="en-US" sz="1000" spc="-10" dirty="0">
                <a:cs typeface="Calibri"/>
              </a:rPr>
              <a:t>Delete </a:t>
            </a:r>
            <a:r>
              <a:rPr lang="en-US" sz="1000" spc="-15" dirty="0">
                <a:cs typeface="Calibri"/>
              </a:rPr>
              <a:t>feature </a:t>
            </a:r>
            <a:r>
              <a:rPr lang="en-US" sz="1000" spc="-10" dirty="0">
                <a:cs typeface="Calibri"/>
              </a:rPr>
              <a:t>branch after integration </a:t>
            </a:r>
            <a:r>
              <a:rPr lang="en-US" sz="1000" spc="-5" dirty="0">
                <a:cs typeface="Calibri"/>
              </a:rPr>
              <a:t>is</a:t>
            </a:r>
            <a:r>
              <a:rPr lang="en-US" sz="1000" spc="35" dirty="0">
                <a:cs typeface="Calibri"/>
              </a:rPr>
              <a:t> </a:t>
            </a:r>
            <a:r>
              <a:rPr lang="en-US" sz="1000" spc="-10" dirty="0">
                <a:cs typeface="Calibri"/>
              </a:rPr>
              <a:t>complete</a:t>
            </a:r>
            <a:endParaRPr lang="en-US" sz="1000" dirty="0">
              <a:cs typeface="Calibri"/>
            </a:endParaRPr>
          </a:p>
          <a:p>
            <a:pPr marL="299085" indent="-287020">
              <a:lnSpc>
                <a:spcPct val="120000"/>
              </a:lnSpc>
              <a:spcBef>
                <a:spcPts val="1415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n-US" sz="1000" b="1" spc="-5" dirty="0">
                <a:cs typeface="Calibri"/>
              </a:rPr>
              <a:t>Continuous</a:t>
            </a:r>
            <a:r>
              <a:rPr lang="en-US" sz="1000" b="1" spc="-30" dirty="0">
                <a:cs typeface="Calibri"/>
              </a:rPr>
              <a:t> </a:t>
            </a:r>
            <a:r>
              <a:rPr lang="en-US" sz="1000" b="1" spc="-15" dirty="0">
                <a:cs typeface="Calibri"/>
              </a:rPr>
              <a:t>Integration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spcBef>
                <a:spcPts val="844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5" dirty="0">
                <a:cs typeface="Calibri"/>
              </a:rPr>
              <a:t>Using </a:t>
            </a:r>
            <a:r>
              <a:rPr lang="en-US" sz="1000" spc="-10" dirty="0" err="1">
                <a:cs typeface="Calibri"/>
              </a:rPr>
              <a:t>CircleCI</a:t>
            </a:r>
            <a:r>
              <a:rPr lang="en-US" sz="1000" spc="-10" dirty="0">
                <a:cs typeface="Calibri"/>
              </a:rPr>
              <a:t>:</a:t>
            </a:r>
            <a:r>
              <a:rPr lang="en-US" sz="1000" spc="25" dirty="0">
                <a:solidFill>
                  <a:srgbClr val="0462C1"/>
                </a:solidFill>
                <a:cs typeface="Calibri"/>
              </a:rPr>
              <a:t> </a:t>
            </a:r>
            <a:r>
              <a:rPr lang="en-US" sz="1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cs typeface="Calibri"/>
                <a:hlinkClick r:id="rId2"/>
              </a:rPr>
              <a:t>https://circleci.com/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10" dirty="0" err="1">
                <a:cs typeface="Calibri"/>
              </a:rPr>
              <a:t>CircleCI</a:t>
            </a:r>
            <a:r>
              <a:rPr lang="en-US" sz="1000" spc="-10" dirty="0">
                <a:cs typeface="Calibri"/>
              </a:rPr>
              <a:t> </a:t>
            </a:r>
            <a:r>
              <a:rPr lang="en-US" sz="1000" spc="-15" dirty="0">
                <a:cs typeface="Calibri"/>
              </a:rPr>
              <a:t>integrated </a:t>
            </a:r>
            <a:r>
              <a:rPr lang="en-US" sz="1000" spc="-5" dirty="0">
                <a:cs typeface="Calibri"/>
              </a:rPr>
              <a:t>with GitHub </a:t>
            </a:r>
            <a:r>
              <a:rPr lang="en-US" sz="1000" dirty="0">
                <a:cs typeface="Calibri"/>
              </a:rPr>
              <a:t>via</a:t>
            </a:r>
            <a:r>
              <a:rPr lang="en-US" sz="1000" spc="90" dirty="0">
                <a:cs typeface="Calibri"/>
              </a:rPr>
              <a:t> </a:t>
            </a:r>
            <a:r>
              <a:rPr lang="en-US" sz="1000" spc="-15" dirty="0">
                <a:cs typeface="Calibri"/>
              </a:rPr>
              <a:t>Webhooks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spcBef>
                <a:spcPts val="5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10" dirty="0">
                <a:cs typeface="Calibri"/>
              </a:rPr>
              <a:t>Any commits, merges </a:t>
            </a:r>
            <a:r>
              <a:rPr lang="en-US" sz="1000" spc="-5" dirty="0">
                <a:cs typeface="Calibri"/>
              </a:rPr>
              <a:t>or pull </a:t>
            </a:r>
            <a:r>
              <a:rPr lang="en-US" sz="1000" spc="-10" dirty="0">
                <a:cs typeface="Calibri"/>
              </a:rPr>
              <a:t>requests </a:t>
            </a:r>
            <a:r>
              <a:rPr lang="en-US" sz="1000" spc="-5" dirty="0">
                <a:cs typeface="Calibri"/>
              </a:rPr>
              <a:t>trigger </a:t>
            </a:r>
            <a:r>
              <a:rPr lang="en-US" sz="1000" dirty="0">
                <a:cs typeface="Calibri"/>
              </a:rPr>
              <a:t>the </a:t>
            </a:r>
            <a:r>
              <a:rPr lang="en-US" sz="1000" spc="-5" dirty="0">
                <a:cs typeface="Calibri"/>
              </a:rPr>
              <a:t>CI</a:t>
            </a:r>
            <a:r>
              <a:rPr lang="en-US" sz="1000" spc="70" dirty="0">
                <a:cs typeface="Calibri"/>
              </a:rPr>
              <a:t> </a:t>
            </a:r>
            <a:r>
              <a:rPr lang="en-US" sz="1000" spc="-5" dirty="0">
                <a:cs typeface="Calibri"/>
              </a:rPr>
              <a:t>pipeline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10" dirty="0">
                <a:cs typeface="Calibri"/>
              </a:rPr>
              <a:t>Repo </a:t>
            </a:r>
            <a:r>
              <a:rPr lang="en-US" sz="1000" spc="-5" dirty="0">
                <a:cs typeface="Calibri"/>
              </a:rPr>
              <a:t>is </a:t>
            </a:r>
            <a:r>
              <a:rPr lang="en-US" sz="1000" spc="-10" dirty="0">
                <a:cs typeface="Calibri"/>
              </a:rPr>
              <a:t>automatically </a:t>
            </a:r>
            <a:r>
              <a:rPr lang="en-US" sz="1000" spc="-5" dirty="0">
                <a:cs typeface="Calibri"/>
              </a:rPr>
              <a:t>built, </a:t>
            </a:r>
            <a:r>
              <a:rPr lang="en-US" sz="1000" dirty="0">
                <a:cs typeface="Calibri"/>
              </a:rPr>
              <a:t>run and </a:t>
            </a:r>
            <a:r>
              <a:rPr lang="en-US" sz="1000" spc="-15" dirty="0">
                <a:cs typeface="Calibri"/>
              </a:rPr>
              <a:t>tested </a:t>
            </a:r>
            <a:r>
              <a:rPr lang="en-US" sz="1000" spc="-5" dirty="0">
                <a:cs typeface="Calibri"/>
              </a:rPr>
              <a:t>on</a:t>
            </a:r>
            <a:r>
              <a:rPr lang="en-US" sz="1000" spc="140" dirty="0">
                <a:cs typeface="Calibri"/>
              </a:rPr>
              <a:t> </a:t>
            </a:r>
            <a:r>
              <a:rPr lang="en-US" sz="1000" spc="-10" dirty="0" err="1">
                <a:cs typeface="Calibri"/>
              </a:rPr>
              <a:t>CircleCI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10" dirty="0">
                <a:cs typeface="Calibri"/>
              </a:rPr>
              <a:t>Merges to Master </a:t>
            </a:r>
            <a:r>
              <a:rPr lang="en-US" sz="1000" dirty="0">
                <a:cs typeface="Calibri"/>
              </a:rPr>
              <a:t>and </a:t>
            </a:r>
            <a:r>
              <a:rPr lang="en-US" sz="1000" spc="-5" dirty="0">
                <a:cs typeface="Calibri"/>
              </a:rPr>
              <a:t>Develop </a:t>
            </a:r>
            <a:r>
              <a:rPr lang="en-US" sz="1000" spc="-10" dirty="0">
                <a:cs typeface="Calibri"/>
              </a:rPr>
              <a:t>branches </a:t>
            </a:r>
            <a:r>
              <a:rPr lang="en-US" sz="1000" spc="-15" dirty="0">
                <a:cs typeface="Calibri"/>
              </a:rPr>
              <a:t>create </a:t>
            </a:r>
            <a:r>
              <a:rPr lang="en-US" sz="1000" dirty="0">
                <a:cs typeface="Calibri"/>
              </a:rPr>
              <a:t>and </a:t>
            </a:r>
            <a:r>
              <a:rPr lang="en-US" sz="1000" spc="-10" dirty="0">
                <a:cs typeface="Calibri"/>
              </a:rPr>
              <a:t>register deployable</a:t>
            </a:r>
            <a:r>
              <a:rPr lang="en-US" sz="1000" spc="195" dirty="0">
                <a:cs typeface="Calibri"/>
              </a:rPr>
              <a:t> </a:t>
            </a:r>
            <a:r>
              <a:rPr lang="en-US" sz="1000" spc="-15" dirty="0">
                <a:cs typeface="Calibri"/>
              </a:rPr>
              <a:t>containers</a:t>
            </a:r>
            <a:endParaRPr lang="en-US" sz="1000" dirty="0">
              <a:cs typeface="Calibri"/>
            </a:endParaRPr>
          </a:p>
          <a:p>
            <a:pPr marL="812800" lvl="1" indent="-342900">
              <a:lnSpc>
                <a:spcPct val="12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z="1000" spc="-10" dirty="0">
                <a:cs typeface="Calibri"/>
              </a:rPr>
              <a:t>Passing </a:t>
            </a:r>
            <a:r>
              <a:rPr lang="en-US" sz="1000" spc="-5" dirty="0">
                <a:cs typeface="Calibri"/>
              </a:rPr>
              <a:t>CI </a:t>
            </a:r>
            <a:r>
              <a:rPr lang="en-US" sz="1000" spc="-10" dirty="0">
                <a:cs typeface="Calibri"/>
              </a:rPr>
              <a:t>tests </a:t>
            </a:r>
            <a:r>
              <a:rPr lang="en-US" sz="1000" spc="-5" dirty="0">
                <a:cs typeface="Calibri"/>
              </a:rPr>
              <a:t>on </a:t>
            </a:r>
            <a:r>
              <a:rPr lang="en-US" sz="1000" spc="-10" dirty="0">
                <a:cs typeface="Calibri"/>
              </a:rPr>
              <a:t>Master </a:t>
            </a:r>
            <a:r>
              <a:rPr lang="en-US" sz="1000" dirty="0">
                <a:cs typeface="Calibri"/>
              </a:rPr>
              <a:t>and </a:t>
            </a:r>
            <a:r>
              <a:rPr lang="en-US" sz="1000" spc="-5" dirty="0">
                <a:cs typeface="Calibri"/>
              </a:rPr>
              <a:t>Develop </a:t>
            </a:r>
            <a:r>
              <a:rPr lang="en-US" sz="1000" spc="-10" dirty="0">
                <a:cs typeface="Calibri"/>
              </a:rPr>
              <a:t>branches </a:t>
            </a:r>
            <a:r>
              <a:rPr lang="en-US" sz="1000" spc="-5" dirty="0">
                <a:cs typeface="Calibri"/>
              </a:rPr>
              <a:t>trigger</a:t>
            </a:r>
            <a:r>
              <a:rPr lang="en-US" sz="1000" spc="90" dirty="0">
                <a:cs typeface="Calibri"/>
              </a:rPr>
              <a:t> </a:t>
            </a:r>
            <a:r>
              <a:rPr lang="en-US" sz="1000" spc="-5" dirty="0">
                <a:cs typeface="Calibri"/>
              </a:rPr>
              <a:t>deployment</a:t>
            </a:r>
            <a:endParaRPr lang="en-US" sz="1000" dirty="0">
              <a:cs typeface="Calibri"/>
            </a:endParaRPr>
          </a:p>
          <a:p>
            <a:pPr>
              <a:lnSpc>
                <a:spcPct val="120000"/>
              </a:lnSpc>
            </a:pPr>
            <a:endParaRPr lang="en-US" sz="100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2E6EC43-D363-4340-8F3E-3E7A126152F6}"/>
              </a:ext>
            </a:extLst>
          </p:cNvPr>
          <p:cNvSpPr/>
          <p:nvPr/>
        </p:nvSpPr>
        <p:spPr>
          <a:xfrm>
            <a:off x="10693732" y="2388577"/>
            <a:ext cx="969998" cy="2080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927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4A6296-2C2C-5948-BD38-4FAC9DD9C538}"/>
              </a:ext>
            </a:extLst>
          </p:cNvPr>
          <p:cNvSpPr/>
          <p:nvPr/>
        </p:nvSpPr>
        <p:spPr>
          <a:xfrm>
            <a:off x="672547" y="150152"/>
            <a:ext cx="9554818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45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n-US" sz="2000" b="1" spc="-5" dirty="0">
                <a:cs typeface="Calibri"/>
              </a:rPr>
              <a:t>Continuous</a:t>
            </a:r>
            <a:r>
              <a:rPr lang="en-US" sz="2000" b="1" spc="-30" dirty="0">
                <a:cs typeface="Calibri"/>
              </a:rPr>
              <a:t> </a:t>
            </a:r>
            <a:r>
              <a:rPr lang="en-US" sz="2000" b="1" spc="-5" dirty="0">
                <a:cs typeface="Calibri"/>
              </a:rPr>
              <a:t>Deployment</a:t>
            </a:r>
            <a:endParaRPr lang="en-US" sz="2000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850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10" dirty="0">
                <a:cs typeface="Calibri"/>
              </a:rPr>
              <a:t>Circle </a:t>
            </a:r>
            <a:r>
              <a:rPr lang="en-US" spc="-5" dirty="0">
                <a:cs typeface="Calibri"/>
              </a:rPr>
              <a:t>CI </a:t>
            </a:r>
            <a:r>
              <a:rPr lang="en-US" spc="-10" dirty="0">
                <a:cs typeface="Calibri"/>
              </a:rPr>
              <a:t>triggers </a:t>
            </a:r>
            <a:r>
              <a:rPr lang="en-US" spc="-5" dirty="0">
                <a:cs typeface="Calibri"/>
              </a:rPr>
              <a:t>deployment services defined in </a:t>
            </a:r>
            <a:r>
              <a:rPr lang="en-US" spc="-15" dirty="0">
                <a:cs typeface="Calibri"/>
              </a:rPr>
              <a:t>Docker </a:t>
            </a:r>
            <a:r>
              <a:rPr lang="en-US" spc="-5" dirty="0">
                <a:cs typeface="Calibri"/>
              </a:rPr>
              <a:t>Cloud</a:t>
            </a:r>
            <a:r>
              <a:rPr lang="en-US" spc="14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service</a:t>
            </a:r>
            <a:endParaRPr lang="en-US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15" dirty="0">
                <a:cs typeface="Calibri"/>
              </a:rPr>
              <a:t>Docker </a:t>
            </a:r>
            <a:r>
              <a:rPr lang="en-US" spc="-5" dirty="0">
                <a:cs typeface="Calibri"/>
              </a:rPr>
              <a:t>Cloud service pulls new </a:t>
            </a:r>
            <a:r>
              <a:rPr lang="en-US" spc="-10" dirty="0">
                <a:cs typeface="Calibri"/>
              </a:rPr>
              <a:t>container </a:t>
            </a:r>
            <a:r>
              <a:rPr lang="en-US" spc="-5" dirty="0">
                <a:cs typeface="Calibri"/>
              </a:rPr>
              <a:t>image </a:t>
            </a:r>
            <a:r>
              <a:rPr lang="en-US" spc="-10" dirty="0">
                <a:cs typeface="Calibri"/>
              </a:rPr>
              <a:t>from registry </a:t>
            </a:r>
            <a:r>
              <a:rPr lang="en-US" dirty="0">
                <a:cs typeface="Calibri"/>
              </a:rPr>
              <a:t>and </a:t>
            </a:r>
            <a:r>
              <a:rPr lang="en-US" spc="-10" dirty="0">
                <a:cs typeface="Calibri"/>
              </a:rPr>
              <a:t>deploys </a:t>
            </a:r>
            <a:r>
              <a:rPr lang="en-US" spc="-5" dirty="0">
                <a:cs typeface="Calibri"/>
              </a:rPr>
              <a:t>it </a:t>
            </a:r>
            <a:r>
              <a:rPr lang="en-US" spc="-10" dirty="0">
                <a:cs typeface="Calibri"/>
              </a:rPr>
              <a:t>to</a:t>
            </a:r>
            <a:r>
              <a:rPr lang="en-US" spc="210" dirty="0">
                <a:cs typeface="Calibri"/>
              </a:rPr>
              <a:t> </a:t>
            </a:r>
            <a:r>
              <a:rPr lang="en-US" spc="-30" dirty="0">
                <a:cs typeface="Calibri"/>
              </a:rPr>
              <a:t>AWS</a:t>
            </a:r>
            <a:endParaRPr lang="en-US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5" dirty="0">
                <a:cs typeface="Calibri"/>
              </a:rPr>
              <a:t>The deployment is sequential so only one application server is </a:t>
            </a:r>
            <a:r>
              <a:rPr lang="en-US" spc="-10" dirty="0">
                <a:cs typeface="Calibri"/>
              </a:rPr>
              <a:t>updated </a:t>
            </a:r>
            <a:r>
              <a:rPr lang="en-US" spc="-5" dirty="0">
                <a:cs typeface="Calibri"/>
              </a:rPr>
              <a:t>at </a:t>
            </a:r>
            <a:r>
              <a:rPr lang="en-US" dirty="0">
                <a:cs typeface="Calibri"/>
              </a:rPr>
              <a:t>a</a:t>
            </a:r>
            <a:r>
              <a:rPr lang="en-US" spc="12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time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C00000"/>
              </a:buClr>
              <a:buFont typeface="Courier New"/>
              <a:buChar char="o"/>
            </a:pPr>
            <a:endParaRPr lang="en-US" sz="18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n-US" sz="2000" b="1" spc="-25" dirty="0">
                <a:cs typeface="Calibri"/>
              </a:rPr>
              <a:t>Event</a:t>
            </a:r>
            <a:r>
              <a:rPr lang="en-US" sz="2000" b="1" spc="-5" dirty="0">
                <a:cs typeface="Calibri"/>
              </a:rPr>
              <a:t> Notification</a:t>
            </a:r>
            <a:endParaRPr lang="en-US" sz="2000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850"/>
              </a:spcBef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5" dirty="0">
                <a:cs typeface="Calibri"/>
              </a:rPr>
              <a:t>Slack pushes </a:t>
            </a:r>
            <a:r>
              <a:rPr lang="en-US" spc="-10" dirty="0">
                <a:cs typeface="Calibri"/>
              </a:rPr>
              <a:t>notifications to </a:t>
            </a:r>
            <a:r>
              <a:rPr lang="en-US" dirty="0">
                <a:cs typeface="Calibri"/>
              </a:rPr>
              <a:t>smart</a:t>
            </a:r>
            <a:r>
              <a:rPr lang="en-US" spc="3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phones</a:t>
            </a:r>
            <a:endParaRPr lang="en-US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5" dirty="0">
                <a:cs typeface="Calibri"/>
              </a:rPr>
              <a:t>STTR </a:t>
            </a:r>
            <a:r>
              <a:rPr lang="en-US" spc="-10" dirty="0">
                <a:cs typeface="Calibri"/>
              </a:rPr>
              <a:t>team </a:t>
            </a:r>
            <a:r>
              <a:rPr lang="en-US" spc="-5" dirty="0">
                <a:cs typeface="Calibri"/>
              </a:rPr>
              <a:t>notified of every CI </a:t>
            </a:r>
            <a:r>
              <a:rPr lang="en-US" spc="-10" dirty="0">
                <a:cs typeface="Calibri"/>
              </a:rPr>
              <a:t>event </a:t>
            </a:r>
            <a:r>
              <a:rPr lang="en-US" spc="-5" dirty="0">
                <a:cs typeface="Calibri"/>
              </a:rPr>
              <a:t>(pass or</a:t>
            </a:r>
            <a:r>
              <a:rPr lang="en-US" spc="5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fail)</a:t>
            </a:r>
            <a:endParaRPr lang="en-US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10" dirty="0">
                <a:cs typeface="Calibri"/>
              </a:rPr>
              <a:t>Notifications </a:t>
            </a:r>
            <a:r>
              <a:rPr lang="en-US" spc="-5" dirty="0">
                <a:cs typeface="Calibri"/>
              </a:rPr>
              <a:t>of service</a:t>
            </a:r>
            <a:r>
              <a:rPr lang="en-US" spc="5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redeployments</a:t>
            </a:r>
            <a:endParaRPr lang="en-US" dirty="0">
              <a:cs typeface="Calibri"/>
            </a:endParaRPr>
          </a:p>
          <a:p>
            <a:pPr marL="812800" lvl="1" indent="-342900">
              <a:lnSpc>
                <a:spcPct val="100000"/>
              </a:lnSpc>
              <a:buClr>
                <a:srgbClr val="C00000"/>
              </a:buClr>
              <a:buFont typeface="Courier New"/>
              <a:buChar char="o"/>
              <a:tabLst>
                <a:tab pos="812800" algn="l"/>
              </a:tabLst>
            </a:pPr>
            <a:r>
              <a:rPr lang="en-US" spc="-10" dirty="0">
                <a:cs typeface="Calibri"/>
              </a:rPr>
              <a:t>Notifications </a:t>
            </a:r>
            <a:r>
              <a:rPr lang="en-US" spc="-5" dirty="0">
                <a:cs typeface="Calibri"/>
              </a:rPr>
              <a:t>of </a:t>
            </a:r>
            <a:r>
              <a:rPr lang="en-US" dirty="0">
                <a:cs typeface="Calibri"/>
              </a:rPr>
              <a:t>service </a:t>
            </a:r>
            <a:r>
              <a:rPr lang="en-US" spc="-5" dirty="0">
                <a:cs typeface="Calibri"/>
              </a:rPr>
              <a:t>health </a:t>
            </a:r>
            <a:r>
              <a:rPr lang="en-US" dirty="0">
                <a:cs typeface="Calibri"/>
              </a:rPr>
              <a:t>/ </a:t>
            </a:r>
            <a:r>
              <a:rPr lang="en-US" spc="-10" dirty="0">
                <a:cs typeface="Calibri"/>
              </a:rPr>
              <a:t>recovery</a:t>
            </a:r>
            <a:r>
              <a:rPr lang="en-US" spc="65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status</a:t>
            </a:r>
            <a:endParaRPr lang="en-US" dirty="0"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2A82DB-2F96-C543-956A-92B61E8E44C6}"/>
              </a:ext>
            </a:extLst>
          </p:cNvPr>
          <p:cNvSpPr/>
          <p:nvPr/>
        </p:nvSpPr>
        <p:spPr>
          <a:xfrm>
            <a:off x="3463561" y="3545445"/>
            <a:ext cx="5464454" cy="847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4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5FF7724-F08E-C943-AE04-D68B07F75E1E}"/>
              </a:ext>
            </a:extLst>
          </p:cNvPr>
          <p:cNvSpPr/>
          <p:nvPr/>
        </p:nvSpPr>
        <p:spPr>
          <a:xfrm>
            <a:off x="408431" y="1175003"/>
            <a:ext cx="7725156" cy="184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9B06D26-ADFE-9B48-B24C-01AFCDB20AD6}"/>
              </a:ext>
            </a:extLst>
          </p:cNvPr>
          <p:cNvSpPr/>
          <p:nvPr/>
        </p:nvSpPr>
        <p:spPr>
          <a:xfrm>
            <a:off x="486334" y="4035071"/>
            <a:ext cx="7649259" cy="234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27C3B9D-E6BC-C74F-871A-8A82EF4A0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158" y="46324"/>
            <a:ext cx="113434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6FC0"/>
                </a:solidFill>
                <a:latin typeface="Verdana"/>
                <a:cs typeface="Verdana"/>
              </a:rPr>
              <a:t>CI and </a:t>
            </a:r>
            <a:r>
              <a:rPr sz="3200" spc="-5" dirty="0">
                <a:solidFill>
                  <a:srgbClr val="006FC0"/>
                </a:solidFill>
                <a:latin typeface="Verdana"/>
                <a:cs typeface="Verdana"/>
              </a:rPr>
              <a:t>SCM</a:t>
            </a:r>
            <a:r>
              <a:rPr sz="3200" spc="-100" dirty="0">
                <a:solidFill>
                  <a:srgbClr val="006FC0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006FC0"/>
                </a:solidFill>
                <a:latin typeface="Verdana"/>
                <a:cs typeface="Verdana"/>
              </a:rPr>
              <a:t>Integration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DC32A33-8D06-6C45-9BA7-BDAAF072C517}"/>
              </a:ext>
            </a:extLst>
          </p:cNvPr>
          <p:cNvSpPr txBox="1"/>
          <p:nvPr/>
        </p:nvSpPr>
        <p:spPr>
          <a:xfrm>
            <a:off x="156159" y="768807"/>
            <a:ext cx="53232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spc="-5" dirty="0">
                <a:latin typeface="Calibri"/>
                <a:cs typeface="Calibri"/>
              </a:rPr>
              <a:t>Pull </a:t>
            </a:r>
            <a:r>
              <a:rPr sz="2000" spc="-10" dirty="0">
                <a:latin typeface="Calibri"/>
                <a:cs typeface="Calibri"/>
              </a:rPr>
              <a:t>request </a:t>
            </a:r>
            <a:r>
              <a:rPr sz="2000" spc="-15" dirty="0">
                <a:latin typeface="Calibri"/>
                <a:cs typeface="Calibri"/>
              </a:rPr>
              <a:t>status </a:t>
            </a:r>
            <a:r>
              <a:rPr sz="2000" spc="-5" dirty="0">
                <a:latin typeface="Calibri"/>
                <a:cs typeface="Calibri"/>
              </a:rPr>
              <a:t>while </a:t>
            </a:r>
            <a:r>
              <a:rPr sz="2000" dirty="0">
                <a:latin typeface="Calibri"/>
                <a:cs typeface="Calibri"/>
              </a:rPr>
              <a:t>CI </a:t>
            </a:r>
            <a:r>
              <a:rPr sz="2000" spc="-10" dirty="0">
                <a:latin typeface="Calibri"/>
                <a:cs typeface="Calibri"/>
              </a:rPr>
              <a:t>testing </a:t>
            </a:r>
            <a:r>
              <a:rPr sz="2000" dirty="0">
                <a:latin typeface="Calibri"/>
                <a:cs typeface="Calibri"/>
              </a:rPr>
              <a:t>is in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progress: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245949C-64B4-EE46-B8B6-43CBAC292211}"/>
              </a:ext>
            </a:extLst>
          </p:cNvPr>
          <p:cNvSpPr txBox="1"/>
          <p:nvPr/>
        </p:nvSpPr>
        <p:spPr>
          <a:xfrm>
            <a:off x="234492" y="3524503"/>
            <a:ext cx="8064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latin typeface="Calibri"/>
                <a:cs typeface="Calibri"/>
              </a:rPr>
              <a:t>Pull </a:t>
            </a:r>
            <a:r>
              <a:rPr sz="2000" spc="-10" dirty="0">
                <a:latin typeface="Calibri"/>
                <a:cs typeface="Calibri"/>
              </a:rPr>
              <a:t>request </a:t>
            </a:r>
            <a:r>
              <a:rPr sz="2000" spc="-15" dirty="0">
                <a:latin typeface="Calibri"/>
                <a:cs typeface="Calibri"/>
              </a:rPr>
              <a:t>status </a:t>
            </a:r>
            <a:r>
              <a:rPr sz="2000" spc="-10" dirty="0">
                <a:latin typeface="Calibri"/>
                <a:cs typeface="Calibri"/>
              </a:rPr>
              <a:t>after </a:t>
            </a: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spc="-10" dirty="0">
                <a:latin typeface="Calibri"/>
                <a:cs typeface="Calibri"/>
              </a:rPr>
              <a:t>testing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complete; </a:t>
            </a:r>
            <a:r>
              <a:rPr sz="2000" spc="-5" dirty="0">
                <a:latin typeface="Calibri"/>
                <a:cs typeface="Calibri"/>
              </a:rPr>
              <a:t>ready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merge </a:t>
            </a:r>
            <a:r>
              <a:rPr sz="2000" dirty="0">
                <a:latin typeface="Calibri"/>
                <a:cs typeface="Calibri"/>
              </a:rPr>
              <a:t>without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fear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7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D03F-E10A-DC41-831E-C69D11CD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4092" cy="927201"/>
          </a:xfrm>
        </p:spPr>
        <p:txBody>
          <a:bodyPr/>
          <a:lstStyle/>
          <a:p>
            <a:r>
              <a:rPr lang="en-US" dirty="0"/>
              <a:t>End to End Deployment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54AF55-D6FD-864B-8F92-50426DB2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276" y="1292326"/>
            <a:ext cx="10270524" cy="55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EB334EDE-9161-8043-8E93-7575F4040A3F}"/>
              </a:ext>
            </a:extLst>
          </p:cNvPr>
          <p:cNvSpPr/>
          <p:nvPr/>
        </p:nvSpPr>
        <p:spPr>
          <a:xfrm>
            <a:off x="2103983" y="1696676"/>
            <a:ext cx="8127439" cy="1463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6EB1124-BB2D-8149-B8CA-D82E4755E278}"/>
              </a:ext>
            </a:extLst>
          </p:cNvPr>
          <p:cNvSpPr/>
          <p:nvPr/>
        </p:nvSpPr>
        <p:spPr>
          <a:xfrm>
            <a:off x="3692822" y="4847844"/>
            <a:ext cx="533400" cy="50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4B3C580-44F0-C348-A0D5-3EDD011F234D}"/>
              </a:ext>
            </a:extLst>
          </p:cNvPr>
          <p:cNvSpPr/>
          <p:nvPr/>
        </p:nvSpPr>
        <p:spPr>
          <a:xfrm>
            <a:off x="4942075" y="4802123"/>
            <a:ext cx="627644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661B09D-4A1E-3544-A15E-4EA394C3AD36}"/>
              </a:ext>
            </a:extLst>
          </p:cNvPr>
          <p:cNvSpPr/>
          <p:nvPr/>
        </p:nvSpPr>
        <p:spPr>
          <a:xfrm>
            <a:off x="2446189" y="4837176"/>
            <a:ext cx="520792" cy="518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2A67E5F-C959-914E-B625-9DC7E8019EFA}"/>
              </a:ext>
            </a:extLst>
          </p:cNvPr>
          <p:cNvSpPr/>
          <p:nvPr/>
        </p:nvSpPr>
        <p:spPr>
          <a:xfrm>
            <a:off x="6323246" y="4079801"/>
            <a:ext cx="850197" cy="48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4216F16-6917-3C46-97A9-C1FE4131E735}"/>
              </a:ext>
            </a:extLst>
          </p:cNvPr>
          <p:cNvSpPr/>
          <p:nvPr/>
        </p:nvSpPr>
        <p:spPr>
          <a:xfrm>
            <a:off x="6335181" y="5336519"/>
            <a:ext cx="754892" cy="514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9E2869E-CFB9-AB4E-8711-3FCCDB9C947C}"/>
              </a:ext>
            </a:extLst>
          </p:cNvPr>
          <p:cNvSpPr/>
          <p:nvPr/>
        </p:nvSpPr>
        <p:spPr>
          <a:xfrm>
            <a:off x="8088018" y="4787553"/>
            <a:ext cx="560870" cy="544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2BC17E9-C139-D74E-BC20-1F4E86AF141A}"/>
              </a:ext>
            </a:extLst>
          </p:cNvPr>
          <p:cNvSpPr txBox="1"/>
          <p:nvPr/>
        </p:nvSpPr>
        <p:spPr>
          <a:xfrm>
            <a:off x="86497" y="234570"/>
            <a:ext cx="65120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Calibri"/>
                <a:cs typeface="Calibri"/>
              </a:rPr>
              <a:t>Single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environment</a:t>
            </a:r>
            <a:endParaRPr sz="1800" b="1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Calibri"/>
                <a:cs typeface="Calibri"/>
              </a:rPr>
              <a:t>Single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branch</a:t>
            </a:r>
            <a:endParaRPr sz="1800" b="1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C000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Calibri"/>
                <a:cs typeface="Calibri"/>
              </a:rPr>
              <a:t>Continuous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deployment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7B3CAA0-B422-BA4F-99D0-D307343B523F}"/>
              </a:ext>
            </a:extLst>
          </p:cNvPr>
          <p:cNvSpPr/>
          <p:nvPr/>
        </p:nvSpPr>
        <p:spPr>
          <a:xfrm>
            <a:off x="2992289" y="5041138"/>
            <a:ext cx="671195" cy="123825"/>
          </a:xfrm>
          <a:custGeom>
            <a:avLst/>
            <a:gdLst/>
            <a:ahLst/>
            <a:cxnLst/>
            <a:rect l="l" t="t" r="r" b="b"/>
            <a:pathLst>
              <a:path w="671194" h="123825">
                <a:moveTo>
                  <a:pt x="548385" y="0"/>
                </a:moveTo>
                <a:lnTo>
                  <a:pt x="547962" y="41180"/>
                </a:lnTo>
                <a:lnTo>
                  <a:pt x="568579" y="41401"/>
                </a:lnTo>
                <a:lnTo>
                  <a:pt x="568071" y="82550"/>
                </a:lnTo>
                <a:lnTo>
                  <a:pt x="547536" y="82550"/>
                </a:lnTo>
                <a:lnTo>
                  <a:pt x="547116" y="123443"/>
                </a:lnTo>
                <a:lnTo>
                  <a:pt x="631228" y="82550"/>
                </a:lnTo>
                <a:lnTo>
                  <a:pt x="568071" y="82550"/>
                </a:lnTo>
                <a:lnTo>
                  <a:pt x="547538" y="82329"/>
                </a:lnTo>
                <a:lnTo>
                  <a:pt x="631681" y="82329"/>
                </a:lnTo>
                <a:lnTo>
                  <a:pt x="671195" y="63118"/>
                </a:lnTo>
                <a:lnTo>
                  <a:pt x="548385" y="0"/>
                </a:lnTo>
                <a:close/>
              </a:path>
              <a:path w="671194" h="123825">
                <a:moveTo>
                  <a:pt x="547962" y="41180"/>
                </a:moveTo>
                <a:lnTo>
                  <a:pt x="547538" y="82329"/>
                </a:lnTo>
                <a:lnTo>
                  <a:pt x="568071" y="82550"/>
                </a:lnTo>
                <a:lnTo>
                  <a:pt x="568579" y="41401"/>
                </a:lnTo>
                <a:lnTo>
                  <a:pt x="547962" y="41180"/>
                </a:lnTo>
                <a:close/>
              </a:path>
              <a:path w="671194" h="123825">
                <a:moveTo>
                  <a:pt x="508" y="35306"/>
                </a:moveTo>
                <a:lnTo>
                  <a:pt x="0" y="76454"/>
                </a:lnTo>
                <a:lnTo>
                  <a:pt x="547538" y="82329"/>
                </a:lnTo>
                <a:lnTo>
                  <a:pt x="547962" y="41180"/>
                </a:lnTo>
                <a:lnTo>
                  <a:pt x="508" y="35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80261861-1E4E-0E44-95F8-C34DC9881E5B}"/>
              </a:ext>
            </a:extLst>
          </p:cNvPr>
          <p:cNvSpPr/>
          <p:nvPr/>
        </p:nvSpPr>
        <p:spPr>
          <a:xfrm>
            <a:off x="4309026" y="5042789"/>
            <a:ext cx="626110" cy="123825"/>
          </a:xfrm>
          <a:custGeom>
            <a:avLst/>
            <a:gdLst/>
            <a:ahLst/>
            <a:cxnLst/>
            <a:rect l="l" t="t" r="r" b="b"/>
            <a:pathLst>
              <a:path w="626110" h="123825">
                <a:moveTo>
                  <a:pt x="503174" y="0"/>
                </a:moveTo>
                <a:lnTo>
                  <a:pt x="502539" y="41097"/>
                </a:lnTo>
                <a:lnTo>
                  <a:pt x="523113" y="41402"/>
                </a:lnTo>
                <a:lnTo>
                  <a:pt x="522477" y="82550"/>
                </a:lnTo>
                <a:lnTo>
                  <a:pt x="501900" y="82550"/>
                </a:lnTo>
                <a:lnTo>
                  <a:pt x="501269" y="123443"/>
                </a:lnTo>
                <a:lnTo>
                  <a:pt x="586089" y="82550"/>
                </a:lnTo>
                <a:lnTo>
                  <a:pt x="522477" y="82550"/>
                </a:lnTo>
                <a:lnTo>
                  <a:pt x="501904" y="82244"/>
                </a:lnTo>
                <a:lnTo>
                  <a:pt x="586722" y="82244"/>
                </a:lnTo>
                <a:lnTo>
                  <a:pt x="625601" y="63500"/>
                </a:lnTo>
                <a:lnTo>
                  <a:pt x="503174" y="0"/>
                </a:lnTo>
                <a:close/>
              </a:path>
              <a:path w="626110" h="123825">
                <a:moveTo>
                  <a:pt x="502539" y="41097"/>
                </a:moveTo>
                <a:lnTo>
                  <a:pt x="501904" y="82244"/>
                </a:lnTo>
                <a:lnTo>
                  <a:pt x="522477" y="82550"/>
                </a:lnTo>
                <a:lnTo>
                  <a:pt x="523113" y="41402"/>
                </a:lnTo>
                <a:lnTo>
                  <a:pt x="502539" y="41097"/>
                </a:lnTo>
                <a:close/>
              </a:path>
              <a:path w="626110" h="123825">
                <a:moveTo>
                  <a:pt x="508" y="33655"/>
                </a:moveTo>
                <a:lnTo>
                  <a:pt x="0" y="74803"/>
                </a:lnTo>
                <a:lnTo>
                  <a:pt x="501904" y="82244"/>
                </a:lnTo>
                <a:lnTo>
                  <a:pt x="502539" y="41097"/>
                </a:lnTo>
                <a:lnTo>
                  <a:pt x="508" y="33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A09D7C3D-EDB9-A645-9CCA-D149DBEE26F5}"/>
              </a:ext>
            </a:extLst>
          </p:cNvPr>
          <p:cNvSpPr/>
          <p:nvPr/>
        </p:nvSpPr>
        <p:spPr>
          <a:xfrm>
            <a:off x="4982015" y="6068826"/>
            <a:ext cx="520423" cy="514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FC0D5ED-A78B-E04F-A79F-9B26B9D8DA09}"/>
              </a:ext>
            </a:extLst>
          </p:cNvPr>
          <p:cNvSpPr/>
          <p:nvPr/>
        </p:nvSpPr>
        <p:spPr>
          <a:xfrm>
            <a:off x="5531273" y="4450841"/>
            <a:ext cx="793115" cy="419100"/>
          </a:xfrm>
          <a:custGeom>
            <a:avLst/>
            <a:gdLst/>
            <a:ahLst/>
            <a:cxnLst/>
            <a:rect l="l" t="t" r="r" b="b"/>
            <a:pathLst>
              <a:path w="793114" h="419100">
                <a:moveTo>
                  <a:pt x="673791" y="37832"/>
                </a:moveTo>
                <a:lnTo>
                  <a:pt x="0" y="382269"/>
                </a:lnTo>
                <a:lnTo>
                  <a:pt x="18796" y="418845"/>
                </a:lnTo>
                <a:lnTo>
                  <a:pt x="692561" y="74482"/>
                </a:lnTo>
                <a:lnTo>
                  <a:pt x="673791" y="37832"/>
                </a:lnTo>
                <a:close/>
              </a:path>
              <a:path w="793114" h="419100">
                <a:moveTo>
                  <a:pt x="772177" y="28447"/>
                </a:moveTo>
                <a:lnTo>
                  <a:pt x="692150" y="28447"/>
                </a:lnTo>
                <a:lnTo>
                  <a:pt x="710818" y="65150"/>
                </a:lnTo>
                <a:lnTo>
                  <a:pt x="692561" y="74482"/>
                </a:lnTo>
                <a:lnTo>
                  <a:pt x="711326" y="111124"/>
                </a:lnTo>
                <a:lnTo>
                  <a:pt x="772177" y="28447"/>
                </a:lnTo>
                <a:close/>
              </a:path>
              <a:path w="793114" h="419100">
                <a:moveTo>
                  <a:pt x="692150" y="28447"/>
                </a:moveTo>
                <a:lnTo>
                  <a:pt x="673791" y="37832"/>
                </a:lnTo>
                <a:lnTo>
                  <a:pt x="692561" y="74482"/>
                </a:lnTo>
                <a:lnTo>
                  <a:pt x="710818" y="65150"/>
                </a:lnTo>
                <a:lnTo>
                  <a:pt x="692150" y="28447"/>
                </a:lnTo>
                <a:close/>
              </a:path>
              <a:path w="793114" h="419100">
                <a:moveTo>
                  <a:pt x="793114" y="0"/>
                </a:moveTo>
                <a:lnTo>
                  <a:pt x="655065" y="1269"/>
                </a:lnTo>
                <a:lnTo>
                  <a:pt x="673791" y="37832"/>
                </a:lnTo>
                <a:lnTo>
                  <a:pt x="692150" y="28447"/>
                </a:lnTo>
                <a:lnTo>
                  <a:pt x="772177" y="28447"/>
                </a:lnTo>
                <a:lnTo>
                  <a:pt x="793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719BD70-A8DE-F143-B5A8-AB999523DEA4}"/>
              </a:ext>
            </a:extLst>
          </p:cNvPr>
          <p:cNvSpPr/>
          <p:nvPr/>
        </p:nvSpPr>
        <p:spPr>
          <a:xfrm>
            <a:off x="5569754" y="5220334"/>
            <a:ext cx="741045" cy="378460"/>
          </a:xfrm>
          <a:custGeom>
            <a:avLst/>
            <a:gdLst/>
            <a:ahLst/>
            <a:cxnLst/>
            <a:rect l="l" t="t" r="r" b="b"/>
            <a:pathLst>
              <a:path w="741045" h="378460">
                <a:moveTo>
                  <a:pt x="620748" y="341345"/>
                </a:moveTo>
                <a:lnTo>
                  <a:pt x="602615" y="378332"/>
                </a:lnTo>
                <a:lnTo>
                  <a:pt x="740664" y="377278"/>
                </a:lnTo>
                <a:lnTo>
                  <a:pt x="720173" y="350392"/>
                </a:lnTo>
                <a:lnTo>
                  <a:pt x="639191" y="350392"/>
                </a:lnTo>
                <a:lnTo>
                  <a:pt x="620748" y="341345"/>
                </a:lnTo>
                <a:close/>
              </a:path>
              <a:path w="741045" h="378460">
                <a:moveTo>
                  <a:pt x="638824" y="304475"/>
                </a:moveTo>
                <a:lnTo>
                  <a:pt x="620748" y="341345"/>
                </a:lnTo>
                <a:lnTo>
                  <a:pt x="639191" y="350392"/>
                </a:lnTo>
                <a:lnTo>
                  <a:pt x="657352" y="313562"/>
                </a:lnTo>
                <a:lnTo>
                  <a:pt x="638824" y="304475"/>
                </a:lnTo>
                <a:close/>
              </a:path>
              <a:path w="741045" h="378460">
                <a:moveTo>
                  <a:pt x="656971" y="267461"/>
                </a:moveTo>
                <a:lnTo>
                  <a:pt x="638824" y="304475"/>
                </a:lnTo>
                <a:lnTo>
                  <a:pt x="657352" y="313562"/>
                </a:lnTo>
                <a:lnTo>
                  <a:pt x="639191" y="350392"/>
                </a:lnTo>
                <a:lnTo>
                  <a:pt x="720173" y="350392"/>
                </a:lnTo>
                <a:lnTo>
                  <a:pt x="656971" y="267461"/>
                </a:lnTo>
                <a:close/>
              </a:path>
              <a:path w="741045" h="378460">
                <a:moveTo>
                  <a:pt x="18034" y="0"/>
                </a:moveTo>
                <a:lnTo>
                  <a:pt x="0" y="36829"/>
                </a:lnTo>
                <a:lnTo>
                  <a:pt x="620748" y="341345"/>
                </a:lnTo>
                <a:lnTo>
                  <a:pt x="638824" y="304475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1D578C0-B33E-0A45-9034-E9CB8837B148}"/>
              </a:ext>
            </a:extLst>
          </p:cNvPr>
          <p:cNvSpPr/>
          <p:nvPr/>
        </p:nvSpPr>
        <p:spPr>
          <a:xfrm>
            <a:off x="7107725" y="4497704"/>
            <a:ext cx="935990" cy="455295"/>
          </a:xfrm>
          <a:custGeom>
            <a:avLst/>
            <a:gdLst/>
            <a:ahLst/>
            <a:cxnLst/>
            <a:rect l="l" t="t" r="r" b="b"/>
            <a:pathLst>
              <a:path w="935990" h="455295">
                <a:moveTo>
                  <a:pt x="814958" y="417999"/>
                </a:moveTo>
                <a:lnTo>
                  <a:pt x="797560" y="455295"/>
                </a:lnTo>
                <a:lnTo>
                  <a:pt x="935482" y="451612"/>
                </a:lnTo>
                <a:lnTo>
                  <a:pt x="915761" y="426720"/>
                </a:lnTo>
                <a:lnTo>
                  <a:pt x="833628" y="426720"/>
                </a:lnTo>
                <a:lnTo>
                  <a:pt x="814958" y="417999"/>
                </a:lnTo>
                <a:close/>
              </a:path>
              <a:path w="935990" h="455295">
                <a:moveTo>
                  <a:pt x="832374" y="380668"/>
                </a:moveTo>
                <a:lnTo>
                  <a:pt x="814958" y="417999"/>
                </a:lnTo>
                <a:lnTo>
                  <a:pt x="833628" y="426720"/>
                </a:lnTo>
                <a:lnTo>
                  <a:pt x="851027" y="389382"/>
                </a:lnTo>
                <a:lnTo>
                  <a:pt x="832374" y="380668"/>
                </a:lnTo>
                <a:close/>
              </a:path>
              <a:path w="935990" h="455295">
                <a:moveTo>
                  <a:pt x="849757" y="343408"/>
                </a:moveTo>
                <a:lnTo>
                  <a:pt x="832374" y="380668"/>
                </a:lnTo>
                <a:lnTo>
                  <a:pt x="851027" y="389382"/>
                </a:lnTo>
                <a:lnTo>
                  <a:pt x="833628" y="426720"/>
                </a:lnTo>
                <a:lnTo>
                  <a:pt x="915761" y="426720"/>
                </a:lnTo>
                <a:lnTo>
                  <a:pt x="849757" y="343408"/>
                </a:lnTo>
                <a:close/>
              </a:path>
              <a:path w="935990" h="455295">
                <a:moveTo>
                  <a:pt x="17525" y="0"/>
                </a:moveTo>
                <a:lnTo>
                  <a:pt x="0" y="37338"/>
                </a:lnTo>
                <a:lnTo>
                  <a:pt x="814958" y="417999"/>
                </a:lnTo>
                <a:lnTo>
                  <a:pt x="832374" y="380668"/>
                </a:lnTo>
                <a:lnTo>
                  <a:pt x="1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1F13DE44-C3E9-5B46-A4F0-EB62BA6DA2F1}"/>
              </a:ext>
            </a:extLst>
          </p:cNvPr>
          <p:cNvSpPr/>
          <p:nvPr/>
        </p:nvSpPr>
        <p:spPr>
          <a:xfrm>
            <a:off x="7108233" y="5199760"/>
            <a:ext cx="902335" cy="417195"/>
          </a:xfrm>
          <a:custGeom>
            <a:avLst/>
            <a:gdLst/>
            <a:ahLst/>
            <a:cxnLst/>
            <a:rect l="l" t="t" r="r" b="b"/>
            <a:pathLst>
              <a:path w="902334" h="417195">
                <a:moveTo>
                  <a:pt x="780882" y="37584"/>
                </a:moveTo>
                <a:lnTo>
                  <a:pt x="0" y="379475"/>
                </a:lnTo>
                <a:lnTo>
                  <a:pt x="16509" y="417156"/>
                </a:lnTo>
                <a:lnTo>
                  <a:pt x="797407" y="75295"/>
                </a:lnTo>
                <a:lnTo>
                  <a:pt x="780882" y="37584"/>
                </a:lnTo>
                <a:close/>
              </a:path>
              <a:path w="902334" h="417195">
                <a:moveTo>
                  <a:pt x="883603" y="29337"/>
                </a:moveTo>
                <a:lnTo>
                  <a:pt x="799719" y="29337"/>
                </a:lnTo>
                <a:lnTo>
                  <a:pt x="816228" y="67055"/>
                </a:lnTo>
                <a:lnTo>
                  <a:pt x="797407" y="75295"/>
                </a:lnTo>
                <a:lnTo>
                  <a:pt x="813943" y="113029"/>
                </a:lnTo>
                <a:lnTo>
                  <a:pt x="883603" y="29337"/>
                </a:lnTo>
                <a:close/>
              </a:path>
              <a:path w="902334" h="417195">
                <a:moveTo>
                  <a:pt x="799719" y="29337"/>
                </a:moveTo>
                <a:lnTo>
                  <a:pt x="780882" y="37584"/>
                </a:lnTo>
                <a:lnTo>
                  <a:pt x="797407" y="75295"/>
                </a:lnTo>
                <a:lnTo>
                  <a:pt x="816228" y="67055"/>
                </a:lnTo>
                <a:lnTo>
                  <a:pt x="799719" y="29337"/>
                </a:lnTo>
                <a:close/>
              </a:path>
              <a:path w="902334" h="417195">
                <a:moveTo>
                  <a:pt x="764413" y="0"/>
                </a:moveTo>
                <a:lnTo>
                  <a:pt x="780882" y="37584"/>
                </a:lnTo>
                <a:lnTo>
                  <a:pt x="799719" y="29337"/>
                </a:lnTo>
                <a:lnTo>
                  <a:pt x="883603" y="29337"/>
                </a:lnTo>
                <a:lnTo>
                  <a:pt x="902207" y="6984"/>
                </a:lnTo>
                <a:lnTo>
                  <a:pt x="764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EC97E4D3-91C6-FF47-850C-744888F1B00C}"/>
              </a:ext>
            </a:extLst>
          </p:cNvPr>
          <p:cNvSpPr/>
          <p:nvPr/>
        </p:nvSpPr>
        <p:spPr>
          <a:xfrm>
            <a:off x="5192438" y="5409184"/>
            <a:ext cx="123825" cy="648970"/>
          </a:xfrm>
          <a:custGeom>
            <a:avLst/>
            <a:gdLst/>
            <a:ahLst/>
            <a:cxnLst/>
            <a:rect l="l" t="t" r="r" b="b"/>
            <a:pathLst>
              <a:path w="123825" h="648970">
                <a:moveTo>
                  <a:pt x="0" y="524167"/>
                </a:moveTo>
                <a:lnTo>
                  <a:pt x="60198" y="648373"/>
                </a:lnTo>
                <a:lnTo>
                  <a:pt x="113102" y="545782"/>
                </a:lnTo>
                <a:lnTo>
                  <a:pt x="82041" y="545782"/>
                </a:lnTo>
                <a:lnTo>
                  <a:pt x="40894" y="545261"/>
                </a:lnTo>
                <a:lnTo>
                  <a:pt x="41152" y="524687"/>
                </a:lnTo>
                <a:lnTo>
                  <a:pt x="0" y="524167"/>
                </a:lnTo>
                <a:close/>
              </a:path>
              <a:path w="123825" h="648970">
                <a:moveTo>
                  <a:pt x="41152" y="524687"/>
                </a:moveTo>
                <a:lnTo>
                  <a:pt x="40894" y="545261"/>
                </a:lnTo>
                <a:lnTo>
                  <a:pt x="82041" y="545782"/>
                </a:lnTo>
                <a:lnTo>
                  <a:pt x="82300" y="525208"/>
                </a:lnTo>
                <a:lnTo>
                  <a:pt x="41152" y="524687"/>
                </a:lnTo>
                <a:close/>
              </a:path>
              <a:path w="123825" h="648970">
                <a:moveTo>
                  <a:pt x="82300" y="525208"/>
                </a:moveTo>
                <a:lnTo>
                  <a:pt x="82041" y="545782"/>
                </a:lnTo>
                <a:lnTo>
                  <a:pt x="113102" y="545782"/>
                </a:lnTo>
                <a:lnTo>
                  <a:pt x="123444" y="525729"/>
                </a:lnTo>
                <a:lnTo>
                  <a:pt x="82300" y="525208"/>
                </a:lnTo>
                <a:close/>
              </a:path>
              <a:path w="123825" h="648970">
                <a:moveTo>
                  <a:pt x="47751" y="0"/>
                </a:moveTo>
                <a:lnTo>
                  <a:pt x="41152" y="524687"/>
                </a:lnTo>
                <a:lnTo>
                  <a:pt x="82300" y="525208"/>
                </a:lnTo>
                <a:lnTo>
                  <a:pt x="88900" y="507"/>
                </a:lnTo>
                <a:lnTo>
                  <a:pt x="47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00B6627A-8AB1-734A-B96B-3D16BAD0913E}"/>
              </a:ext>
            </a:extLst>
          </p:cNvPr>
          <p:cNvSpPr/>
          <p:nvPr/>
        </p:nvSpPr>
        <p:spPr>
          <a:xfrm>
            <a:off x="5540671" y="5779770"/>
            <a:ext cx="724535" cy="386715"/>
          </a:xfrm>
          <a:custGeom>
            <a:avLst/>
            <a:gdLst/>
            <a:ahLst/>
            <a:cxnLst/>
            <a:rect l="l" t="t" r="r" b="b"/>
            <a:pathLst>
              <a:path w="724535" h="386714">
                <a:moveTo>
                  <a:pt x="81534" y="275081"/>
                </a:moveTo>
                <a:lnTo>
                  <a:pt x="0" y="386486"/>
                </a:lnTo>
                <a:lnTo>
                  <a:pt x="138049" y="384822"/>
                </a:lnTo>
                <a:lnTo>
                  <a:pt x="124065" y="357670"/>
                </a:lnTo>
                <a:lnTo>
                  <a:pt x="100837" y="357670"/>
                </a:lnTo>
                <a:lnTo>
                  <a:pt x="82041" y="321094"/>
                </a:lnTo>
                <a:lnTo>
                  <a:pt x="100367" y="311653"/>
                </a:lnTo>
                <a:lnTo>
                  <a:pt x="81534" y="275081"/>
                </a:lnTo>
                <a:close/>
              </a:path>
              <a:path w="724535" h="386714">
                <a:moveTo>
                  <a:pt x="100367" y="311653"/>
                </a:moveTo>
                <a:lnTo>
                  <a:pt x="82041" y="321094"/>
                </a:lnTo>
                <a:lnTo>
                  <a:pt x="100837" y="357670"/>
                </a:lnTo>
                <a:lnTo>
                  <a:pt x="119196" y="348214"/>
                </a:lnTo>
                <a:lnTo>
                  <a:pt x="100367" y="311653"/>
                </a:lnTo>
                <a:close/>
              </a:path>
              <a:path w="724535" h="386714">
                <a:moveTo>
                  <a:pt x="119196" y="348214"/>
                </a:moveTo>
                <a:lnTo>
                  <a:pt x="100837" y="357670"/>
                </a:lnTo>
                <a:lnTo>
                  <a:pt x="124065" y="357670"/>
                </a:lnTo>
                <a:lnTo>
                  <a:pt x="119196" y="348214"/>
                </a:lnTo>
                <a:close/>
              </a:path>
              <a:path w="724535" h="386714">
                <a:moveTo>
                  <a:pt x="705357" y="0"/>
                </a:moveTo>
                <a:lnTo>
                  <a:pt x="100367" y="311653"/>
                </a:lnTo>
                <a:lnTo>
                  <a:pt x="119196" y="348214"/>
                </a:lnTo>
                <a:lnTo>
                  <a:pt x="724280" y="36575"/>
                </a:lnTo>
                <a:lnTo>
                  <a:pt x="705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5A8ACB32-BF79-9F40-B847-0F2F7DF4704F}"/>
              </a:ext>
            </a:extLst>
          </p:cNvPr>
          <p:cNvSpPr/>
          <p:nvPr/>
        </p:nvSpPr>
        <p:spPr>
          <a:xfrm>
            <a:off x="3154850" y="5007864"/>
            <a:ext cx="190500" cy="176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1BA23E08-F62A-F840-9B36-1FF395CF2AF5}"/>
              </a:ext>
            </a:extLst>
          </p:cNvPr>
          <p:cNvSpPr txBox="1"/>
          <p:nvPr/>
        </p:nvSpPr>
        <p:spPr>
          <a:xfrm>
            <a:off x="3185710" y="4950967"/>
            <a:ext cx="1282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1A3D4314-2305-6D4F-93B5-53EE50408E37}"/>
              </a:ext>
            </a:extLst>
          </p:cNvPr>
          <p:cNvSpPr/>
          <p:nvPr/>
        </p:nvSpPr>
        <p:spPr>
          <a:xfrm>
            <a:off x="4477682" y="5003291"/>
            <a:ext cx="190500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B3CC945-72EF-8A44-B925-E9C7B3A35611}"/>
              </a:ext>
            </a:extLst>
          </p:cNvPr>
          <p:cNvSpPr txBox="1"/>
          <p:nvPr/>
        </p:nvSpPr>
        <p:spPr>
          <a:xfrm>
            <a:off x="4508923" y="4946141"/>
            <a:ext cx="1282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52DF5E26-0726-5945-9C44-69D53DF49B85}"/>
              </a:ext>
            </a:extLst>
          </p:cNvPr>
          <p:cNvSpPr/>
          <p:nvPr/>
        </p:nvSpPr>
        <p:spPr>
          <a:xfrm>
            <a:off x="5165006" y="5597652"/>
            <a:ext cx="190500" cy="1767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ED41BE1D-2569-8E41-90EA-27763F36FAE4}"/>
              </a:ext>
            </a:extLst>
          </p:cNvPr>
          <p:cNvSpPr txBox="1"/>
          <p:nvPr/>
        </p:nvSpPr>
        <p:spPr>
          <a:xfrm>
            <a:off x="5196247" y="5540451"/>
            <a:ext cx="1289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DDA29911-112F-FF4D-A45F-60E51E7B3368}"/>
              </a:ext>
            </a:extLst>
          </p:cNvPr>
          <p:cNvSpPr/>
          <p:nvPr/>
        </p:nvSpPr>
        <p:spPr>
          <a:xfrm>
            <a:off x="5771558" y="4581144"/>
            <a:ext cx="190500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DA46FB1F-D0F3-824E-986A-D0C0491F2886}"/>
              </a:ext>
            </a:extLst>
          </p:cNvPr>
          <p:cNvSpPr txBox="1"/>
          <p:nvPr/>
        </p:nvSpPr>
        <p:spPr>
          <a:xfrm>
            <a:off x="5803053" y="4523994"/>
            <a:ext cx="1282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F9FFAF98-9F43-7041-B4D3-11476AEDA5E9}"/>
              </a:ext>
            </a:extLst>
          </p:cNvPr>
          <p:cNvSpPr/>
          <p:nvPr/>
        </p:nvSpPr>
        <p:spPr>
          <a:xfrm>
            <a:off x="7432717" y="4611623"/>
            <a:ext cx="190500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4F307004-F65E-C54A-9CEE-D53BAA8C85C3}"/>
              </a:ext>
            </a:extLst>
          </p:cNvPr>
          <p:cNvSpPr txBox="1"/>
          <p:nvPr/>
        </p:nvSpPr>
        <p:spPr>
          <a:xfrm>
            <a:off x="7457864" y="453618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9912777E-CC10-1946-93C3-2BB266A8B699}"/>
              </a:ext>
            </a:extLst>
          </p:cNvPr>
          <p:cNvSpPr/>
          <p:nvPr/>
        </p:nvSpPr>
        <p:spPr>
          <a:xfrm>
            <a:off x="5788321" y="5277611"/>
            <a:ext cx="190500" cy="178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7E1005BB-E52F-0840-B911-0CB123558C13}"/>
              </a:ext>
            </a:extLst>
          </p:cNvPr>
          <p:cNvSpPr txBox="1"/>
          <p:nvPr/>
        </p:nvSpPr>
        <p:spPr>
          <a:xfrm>
            <a:off x="5819817" y="5220665"/>
            <a:ext cx="1289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BE12037E-A513-DA45-9E9F-B8D087731C93}"/>
              </a:ext>
            </a:extLst>
          </p:cNvPr>
          <p:cNvSpPr/>
          <p:nvPr/>
        </p:nvSpPr>
        <p:spPr>
          <a:xfrm>
            <a:off x="5824897" y="5881115"/>
            <a:ext cx="190500" cy="1783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98D1E1E0-F1D8-394A-A4C8-F2AE0A0184FA}"/>
              </a:ext>
            </a:extLst>
          </p:cNvPr>
          <p:cNvSpPr txBox="1"/>
          <p:nvPr/>
        </p:nvSpPr>
        <p:spPr>
          <a:xfrm>
            <a:off x="5850044" y="58068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70A185E0-205B-954D-BBC4-F3DEF21758F3}"/>
              </a:ext>
            </a:extLst>
          </p:cNvPr>
          <p:cNvSpPr/>
          <p:nvPr/>
        </p:nvSpPr>
        <p:spPr>
          <a:xfrm>
            <a:off x="7388521" y="5350764"/>
            <a:ext cx="190500" cy="1783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B02437BF-2E69-2F43-B5F2-2F64E00A1365}"/>
              </a:ext>
            </a:extLst>
          </p:cNvPr>
          <p:cNvSpPr txBox="1"/>
          <p:nvPr/>
        </p:nvSpPr>
        <p:spPr>
          <a:xfrm>
            <a:off x="7414557" y="52764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119227E3-7DF2-8C4E-83BD-E7FCF85EE7A3}"/>
              </a:ext>
            </a:extLst>
          </p:cNvPr>
          <p:cNvSpPr txBox="1"/>
          <p:nvPr/>
        </p:nvSpPr>
        <p:spPr>
          <a:xfrm>
            <a:off x="5077376" y="6588353"/>
            <a:ext cx="347345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latin typeface="Calibri"/>
                <a:cs typeface="Calibri"/>
              </a:rPr>
              <a:t>Slack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B3C91EF9-FBCD-0546-912E-B59DDF55CC64}"/>
              </a:ext>
            </a:extLst>
          </p:cNvPr>
          <p:cNvSpPr txBox="1"/>
          <p:nvPr/>
        </p:nvSpPr>
        <p:spPr>
          <a:xfrm>
            <a:off x="2591376" y="5347208"/>
            <a:ext cx="2139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Git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06D4AA0D-19C4-5744-8A01-1A73961E385E}"/>
              </a:ext>
            </a:extLst>
          </p:cNvPr>
          <p:cNvSpPr txBox="1"/>
          <p:nvPr/>
        </p:nvSpPr>
        <p:spPr>
          <a:xfrm>
            <a:off x="3738669" y="5345379"/>
            <a:ext cx="474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G</a:t>
            </a:r>
            <a:r>
              <a:rPr sz="1200" b="1" dirty="0">
                <a:latin typeface="Calibri"/>
                <a:cs typeface="Calibri"/>
              </a:rPr>
              <a:t>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77221AF4-0781-5540-B87E-3A76187EFD7D}"/>
              </a:ext>
            </a:extLst>
          </p:cNvPr>
          <p:cNvSpPr txBox="1"/>
          <p:nvPr/>
        </p:nvSpPr>
        <p:spPr>
          <a:xfrm>
            <a:off x="4948978" y="4547438"/>
            <a:ext cx="4972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1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-5" dirty="0">
                <a:latin typeface="Calibri"/>
                <a:cs typeface="Calibri"/>
              </a:rPr>
              <a:t>CI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7B639E0E-BA32-394A-AD0C-DDC8C28CF696}"/>
              </a:ext>
            </a:extLst>
          </p:cNvPr>
          <p:cNvSpPr txBox="1"/>
          <p:nvPr/>
        </p:nvSpPr>
        <p:spPr>
          <a:xfrm>
            <a:off x="6389794" y="3862578"/>
            <a:ext cx="762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Docker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8E8E5CD5-2690-A14D-9839-7902A8E3DF7C}"/>
              </a:ext>
            </a:extLst>
          </p:cNvPr>
          <p:cNvSpPr txBox="1"/>
          <p:nvPr/>
        </p:nvSpPr>
        <p:spPr>
          <a:xfrm>
            <a:off x="6294416" y="5854700"/>
            <a:ext cx="8667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Docker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1CF8DE25-1683-9846-AE12-BEE7BEA226B3}"/>
              </a:ext>
            </a:extLst>
          </p:cNvPr>
          <p:cNvSpPr txBox="1"/>
          <p:nvPr/>
        </p:nvSpPr>
        <p:spPr>
          <a:xfrm>
            <a:off x="8001551" y="5391150"/>
            <a:ext cx="8712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Amazon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15" dirty="0"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3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859180-AB1F-E944-943A-7F06F0CB9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236"/>
            <a:ext cx="9760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Continuous </a:t>
            </a:r>
            <a:r>
              <a:rPr sz="3600" dirty="0"/>
              <a:t>Integration </a:t>
            </a:r>
            <a:r>
              <a:rPr sz="3600" spc="-70" dirty="0"/>
              <a:t>Tool</a:t>
            </a:r>
            <a:r>
              <a:rPr sz="3600" spc="-15" dirty="0"/>
              <a:t> </a:t>
            </a:r>
            <a:r>
              <a:rPr sz="3600" spc="-5" dirty="0"/>
              <a:t>Options</a:t>
            </a:r>
            <a:endParaRPr sz="3600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7DD95EE-7759-9A4C-A745-B96C760F6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19922"/>
              </p:ext>
            </p:extLst>
          </p:nvPr>
        </p:nvGraphicFramePr>
        <p:xfrm>
          <a:off x="729049" y="730123"/>
          <a:ext cx="10441460" cy="3332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4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Solution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SCM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Support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Travis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https://travis-ci.org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Circle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https://circleci.com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CodeShip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https://codeship.com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GitHub,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Bitbucket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Drone.io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https://drone.io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GitHub,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Bitbucket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Shippable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https://app.shippable.com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GitHub,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Bitbucket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Appveyor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  <a:hlinkClick r:id="rId2"/>
                        </a:rPr>
                        <a:t>http://www.appveyor.com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GitHub,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Bitbucket, VSTS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(visual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studio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online)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Distelli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http</a:t>
                      </a:r>
                      <a:r>
                        <a:rPr sz="1800" spc="-15" dirty="0">
                          <a:latin typeface="Calibri"/>
                          <a:cs typeface="Calibri"/>
                          <a:hlinkClick r:id="rId3"/>
                        </a:rPr>
                        <a:t>s://w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ww.d</a:t>
                      </a:r>
                      <a:r>
                        <a:rPr sz="1800" spc="-15" dirty="0">
                          <a:latin typeface="Calibri"/>
                          <a:cs typeface="Calibri"/>
                          <a:hlinkClick r:id="rId3"/>
                        </a:rPr>
                        <a:t>istelli.com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GitHub,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Bitbucket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Jenkins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https://jenkins.io/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SVN,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GitHub,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Bitbucket, CVS,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Perforce,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TFS,</a:t>
                      </a:r>
                      <a:r>
                        <a:rPr sz="1800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4">
            <a:extLst>
              <a:ext uri="{FF2B5EF4-FFF2-40B4-BE49-F238E27FC236}">
                <a16:creationId xmlns:a16="http://schemas.microsoft.com/office/drawing/2014/main" id="{9C21CF78-FFFE-7F40-801C-C39600FFEB95}"/>
              </a:ext>
            </a:extLst>
          </p:cNvPr>
          <p:cNvSpPr/>
          <p:nvPr/>
        </p:nvSpPr>
        <p:spPr>
          <a:xfrm>
            <a:off x="3651631" y="4210936"/>
            <a:ext cx="1001268" cy="853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54A1A7D-F1D7-3049-97A7-7CE319F105FE}"/>
              </a:ext>
            </a:extLst>
          </p:cNvPr>
          <p:cNvSpPr/>
          <p:nvPr/>
        </p:nvSpPr>
        <p:spPr>
          <a:xfrm>
            <a:off x="1722246" y="4174235"/>
            <a:ext cx="1718528" cy="630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A099C9-C4BF-9047-A39E-2D1E1A082E81}"/>
              </a:ext>
            </a:extLst>
          </p:cNvPr>
          <p:cNvSpPr/>
          <p:nvPr/>
        </p:nvSpPr>
        <p:spPr>
          <a:xfrm>
            <a:off x="7422889" y="5821291"/>
            <a:ext cx="3095855" cy="559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73C0AA-FD6F-A44B-A20B-F7EB8CC4E404}"/>
              </a:ext>
            </a:extLst>
          </p:cNvPr>
          <p:cNvSpPr/>
          <p:nvPr/>
        </p:nvSpPr>
        <p:spPr>
          <a:xfrm>
            <a:off x="5327048" y="4242043"/>
            <a:ext cx="1010960" cy="87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BE2B1DC-26BA-E042-A6B5-0507A7D1729F}"/>
              </a:ext>
            </a:extLst>
          </p:cNvPr>
          <p:cNvSpPr/>
          <p:nvPr/>
        </p:nvSpPr>
        <p:spPr>
          <a:xfrm>
            <a:off x="1827402" y="5338571"/>
            <a:ext cx="1571687" cy="408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78C5FA1-6306-9B4D-B410-F278BCCFC4FA}"/>
              </a:ext>
            </a:extLst>
          </p:cNvPr>
          <p:cNvSpPr/>
          <p:nvPr/>
        </p:nvSpPr>
        <p:spPr>
          <a:xfrm>
            <a:off x="6940015" y="4317997"/>
            <a:ext cx="1058484" cy="931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EDA0A63-1CD6-A242-91E7-9B80A6ADDB48}"/>
              </a:ext>
            </a:extLst>
          </p:cNvPr>
          <p:cNvSpPr/>
          <p:nvPr/>
        </p:nvSpPr>
        <p:spPr>
          <a:xfrm>
            <a:off x="1827402" y="6156959"/>
            <a:ext cx="1524000" cy="4541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03DEE65-3276-4243-862C-A52F33BEFEF4}"/>
              </a:ext>
            </a:extLst>
          </p:cNvPr>
          <p:cNvSpPr/>
          <p:nvPr/>
        </p:nvSpPr>
        <p:spPr>
          <a:xfrm>
            <a:off x="3741547" y="5384291"/>
            <a:ext cx="2031492" cy="362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E0B82D9-A6CB-5D4F-9663-2786161FA405}"/>
              </a:ext>
            </a:extLst>
          </p:cNvPr>
          <p:cNvSpPr/>
          <p:nvPr/>
        </p:nvSpPr>
        <p:spPr>
          <a:xfrm>
            <a:off x="8696071" y="4183379"/>
            <a:ext cx="749807" cy="1036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EB7AE3EB-40E4-3E4F-9641-EAE506285B1B}"/>
              </a:ext>
            </a:extLst>
          </p:cNvPr>
          <p:cNvSpPr txBox="1"/>
          <p:nvPr/>
        </p:nvSpPr>
        <p:spPr>
          <a:xfrm>
            <a:off x="8809227" y="5215254"/>
            <a:ext cx="72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J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nki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11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3AAAC56-082A-6548-878E-F41920FE038D}"/>
              </a:ext>
            </a:extLst>
          </p:cNvPr>
          <p:cNvSpPr txBox="1">
            <a:spLocks/>
          </p:cNvSpPr>
          <p:nvPr/>
        </p:nvSpPr>
        <p:spPr>
          <a:xfrm>
            <a:off x="218338" y="111379"/>
            <a:ext cx="4410075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/>
              <a:t>CI </a:t>
            </a:r>
            <a:r>
              <a:rPr lang="en-US" sz="3200"/>
              <a:t>&amp; </a:t>
            </a:r>
            <a:r>
              <a:rPr lang="en-US" sz="4000" spc="-10"/>
              <a:t>CD</a:t>
            </a:r>
            <a:r>
              <a:rPr lang="en-US" sz="4000" spc="185"/>
              <a:t> </a:t>
            </a:r>
            <a:r>
              <a:rPr lang="en-US" sz="4000" spc="-5"/>
              <a:t>Principles</a:t>
            </a:r>
            <a:endParaRPr lang="en-US" sz="40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65A3D1A-DEEE-2C4E-A35A-9BB4B0BB8AFA}"/>
              </a:ext>
            </a:extLst>
          </p:cNvPr>
          <p:cNvSpPr txBox="1"/>
          <p:nvPr/>
        </p:nvSpPr>
        <p:spPr>
          <a:xfrm>
            <a:off x="260400" y="943711"/>
            <a:ext cx="8642350" cy="55181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Automate </a:t>
            </a:r>
            <a:r>
              <a:rPr sz="2000" spc="-5" dirty="0">
                <a:latin typeface="Calibri"/>
                <a:cs typeface="Calibri"/>
              </a:rPr>
              <a:t>everything: build, </a:t>
            </a:r>
            <a:r>
              <a:rPr sz="2000" spc="-15" dirty="0">
                <a:latin typeface="Calibri"/>
                <a:cs typeface="Calibri"/>
              </a:rPr>
              <a:t>test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deployment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Keep </a:t>
            </a:r>
            <a:r>
              <a:rPr sz="2000" spc="-5" dirty="0">
                <a:latin typeface="Calibri"/>
                <a:cs typeface="Calibri"/>
              </a:rPr>
              <a:t>everything </a:t>
            </a:r>
            <a:r>
              <a:rPr sz="2000" dirty="0">
                <a:latin typeface="Calibri"/>
                <a:cs typeface="Calibri"/>
              </a:rPr>
              <a:t>in a </a:t>
            </a:r>
            <a:r>
              <a:rPr sz="2000" spc="-5" dirty="0">
                <a:latin typeface="Calibri"/>
                <a:cs typeface="Calibri"/>
              </a:rPr>
              <a:t>source code management </a:t>
            </a:r>
            <a:r>
              <a:rPr sz="2000" spc="-20" dirty="0">
                <a:latin typeface="Calibri"/>
                <a:cs typeface="Calibri"/>
              </a:rPr>
              <a:t>system </a:t>
            </a:r>
            <a:r>
              <a:rPr sz="2000" dirty="0">
                <a:latin typeface="Calibri"/>
                <a:cs typeface="Calibri"/>
              </a:rPr>
              <a:t>(use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GitHub)</a:t>
            </a: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Keep </a:t>
            </a:r>
            <a:r>
              <a:rPr sz="2000" b="1" i="1" spc="-10" dirty="0">
                <a:latin typeface="Calibri"/>
                <a:cs typeface="Calibri"/>
              </a:rPr>
              <a:t>absolutely </a:t>
            </a:r>
            <a:r>
              <a:rPr sz="2000" spc="-5" dirty="0">
                <a:latin typeface="Calibri"/>
                <a:cs typeface="Calibri"/>
              </a:rPr>
              <a:t>everything </a:t>
            </a:r>
            <a:r>
              <a:rPr sz="2000" dirty="0">
                <a:latin typeface="Calibri"/>
                <a:cs typeface="Calibri"/>
              </a:rPr>
              <a:t>in a </a:t>
            </a:r>
            <a:r>
              <a:rPr sz="2000" spc="-5" dirty="0">
                <a:latin typeface="Calibri"/>
                <a:cs typeface="Calibri"/>
              </a:rPr>
              <a:t>source code management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spc="-10" dirty="0">
                <a:latin typeface="Calibri"/>
                <a:cs typeface="Calibri"/>
              </a:rPr>
              <a:t>tool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integrates </a:t>
            </a:r>
            <a:r>
              <a:rPr sz="2000" spc="-5" dirty="0">
                <a:latin typeface="Calibri"/>
                <a:cs typeface="Calibri"/>
              </a:rPr>
              <a:t>tightly (webhooks) with </a:t>
            </a:r>
            <a:r>
              <a:rPr sz="2000" spc="-10" dirty="0">
                <a:latin typeface="Calibri"/>
                <a:cs typeface="Calibri"/>
              </a:rPr>
              <a:t>your source </a:t>
            </a:r>
            <a:r>
              <a:rPr sz="2000" spc="-5" dirty="0">
                <a:latin typeface="Calibri"/>
                <a:cs typeface="Calibri"/>
              </a:rPr>
              <a:t>code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repository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Commit </a:t>
            </a:r>
            <a:r>
              <a:rPr sz="2000" spc="-10" dirty="0">
                <a:latin typeface="Calibri"/>
                <a:cs typeface="Calibri"/>
              </a:rPr>
              <a:t>your </a:t>
            </a:r>
            <a:r>
              <a:rPr sz="2000" spc="-5" dirty="0">
                <a:latin typeface="Calibri"/>
                <a:cs typeface="Calibri"/>
              </a:rPr>
              <a:t>code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repository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frequently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Don’t </a:t>
            </a:r>
            <a:r>
              <a:rPr sz="2000" spc="-5" dirty="0">
                <a:latin typeface="Calibri"/>
                <a:cs typeface="Calibri"/>
              </a:rPr>
              <a:t>commit directly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delivery </a:t>
            </a:r>
            <a:r>
              <a:rPr sz="2000" spc="-5" dirty="0">
                <a:latin typeface="Calibri"/>
                <a:cs typeface="Calibri"/>
              </a:rPr>
              <a:t>branch; use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feature </a:t>
            </a:r>
            <a:r>
              <a:rPr sz="2000" spc="-5" dirty="0">
                <a:latin typeface="Calibri"/>
                <a:cs typeface="Calibri"/>
              </a:rPr>
              <a:t>branch </a:t>
            </a:r>
            <a:r>
              <a:rPr sz="2000" dirty="0">
                <a:latin typeface="Calibri"/>
                <a:cs typeface="Calibri"/>
              </a:rPr>
              <a:t>and PR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Don’t </a:t>
            </a:r>
            <a:r>
              <a:rPr sz="2000" spc="-5" dirty="0">
                <a:latin typeface="Calibri"/>
                <a:cs typeface="Calibri"/>
              </a:rPr>
              <a:t>ignore </a:t>
            </a:r>
            <a:r>
              <a:rPr sz="2000" spc="-10" dirty="0">
                <a:latin typeface="Calibri"/>
                <a:cs typeface="Calibri"/>
              </a:rPr>
              <a:t>failing </a:t>
            </a: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spc="-10" dirty="0">
                <a:latin typeface="Calibri"/>
                <a:cs typeface="Calibri"/>
              </a:rPr>
              <a:t>tests even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spc="-15" dirty="0">
                <a:latin typeface="Calibri"/>
                <a:cs typeface="Calibri"/>
              </a:rPr>
              <a:t>feature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branches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Don’t </a:t>
            </a:r>
            <a:r>
              <a:rPr sz="2000" spc="-10" dirty="0">
                <a:latin typeface="Calibri"/>
                <a:cs typeface="Calibri"/>
              </a:rPr>
              <a:t>merge </a:t>
            </a:r>
            <a:r>
              <a:rPr sz="2000" spc="-20" dirty="0">
                <a:latin typeface="Calibri"/>
                <a:cs typeface="Calibri"/>
              </a:rPr>
              <a:t>broken </a:t>
            </a:r>
            <a:r>
              <a:rPr sz="2000" spc="-5" dirty="0">
                <a:latin typeface="Calibri"/>
                <a:cs typeface="Calibri"/>
              </a:rPr>
              <a:t>code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delivery branch;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must </a:t>
            </a:r>
            <a:r>
              <a:rPr sz="2000" spc="-5" dirty="0">
                <a:latin typeface="Calibri"/>
                <a:cs typeface="Calibri"/>
              </a:rPr>
              <a:t>pass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first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Deploy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same </a:t>
            </a:r>
            <a:r>
              <a:rPr sz="2000" spc="-25" dirty="0">
                <a:latin typeface="Calibri"/>
                <a:cs typeface="Calibri"/>
              </a:rPr>
              <a:t>way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every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environment</a:t>
            </a:r>
            <a:endParaRPr sz="2000" dirty="0">
              <a:latin typeface="Calibri"/>
              <a:cs typeface="Calibri"/>
            </a:endParaRPr>
          </a:p>
          <a:p>
            <a:pPr marL="240665" marR="482600" indent="-228600">
              <a:lnSpc>
                <a:spcPts val="2160"/>
              </a:lnSpc>
              <a:spcBef>
                <a:spcPts val="103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No-downtime deployments; </a:t>
            </a:r>
            <a:r>
              <a:rPr sz="2000" spc="-15" dirty="0">
                <a:latin typeface="Calibri"/>
                <a:cs typeface="Calibri"/>
              </a:rPr>
              <a:t>stateless </a:t>
            </a:r>
            <a:r>
              <a:rPr sz="2000" spc="-10" dirty="0">
                <a:latin typeface="Calibri"/>
                <a:cs typeface="Calibri"/>
              </a:rPr>
              <a:t>frontend, </a:t>
            </a:r>
            <a:r>
              <a:rPr sz="2000" dirty="0">
                <a:latin typeface="Calibri"/>
                <a:cs typeface="Calibri"/>
              </a:rPr>
              <a:t>load balancer and </a:t>
            </a:r>
            <a:r>
              <a:rPr sz="2000" spc="-5" dirty="0">
                <a:latin typeface="Calibri"/>
                <a:cs typeface="Calibri"/>
              </a:rPr>
              <a:t>sequential  deployment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Automated </a:t>
            </a:r>
            <a:r>
              <a:rPr sz="2000" spc="-5" dirty="0">
                <a:latin typeface="Calibri"/>
                <a:cs typeface="Calibri"/>
              </a:rPr>
              <a:t>feedback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entire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technology </a:t>
            </a:r>
            <a:r>
              <a:rPr sz="2000" spc="-10" dirty="0">
                <a:latin typeface="Calibri"/>
                <a:cs typeface="Calibri"/>
              </a:rPr>
              <a:t>(Docker)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possible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5" dirty="0">
                <a:latin typeface="Calibri"/>
                <a:cs typeface="Calibri"/>
              </a:rPr>
              <a:t>makes </a:t>
            </a:r>
            <a:r>
              <a:rPr sz="2000" spc="-5" dirty="0">
                <a:latin typeface="Calibri"/>
                <a:cs typeface="Calibri"/>
              </a:rPr>
              <a:t>deployment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simple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C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If the </a:t>
            </a:r>
            <a:r>
              <a:rPr sz="2000" spc="-10" dirty="0">
                <a:latin typeface="Calibri"/>
                <a:cs typeface="Calibri"/>
              </a:rPr>
              <a:t>process </a:t>
            </a:r>
            <a:r>
              <a:rPr sz="2000" spc="-5" dirty="0">
                <a:latin typeface="Calibri"/>
                <a:cs typeface="Calibri"/>
              </a:rPr>
              <a:t>is painful, </a:t>
            </a:r>
            <a:r>
              <a:rPr sz="2000" spc="-20" dirty="0">
                <a:latin typeface="Calibri"/>
                <a:cs typeface="Calibri"/>
              </a:rPr>
              <a:t>you’re </a:t>
            </a:r>
            <a:r>
              <a:rPr sz="2000" spc="-5" dirty="0">
                <a:latin typeface="Calibri"/>
                <a:cs typeface="Calibri"/>
              </a:rPr>
              <a:t>doing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wrong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233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F1B0DF7838A341A8374181D606D5D2" ma:contentTypeVersion="2" ma:contentTypeDescription="Create a new document." ma:contentTypeScope="" ma:versionID="bcbdfee58c2e34dca326fc9563366f0e">
  <xsd:schema xmlns:xsd="http://www.w3.org/2001/XMLSchema" xmlns:xs="http://www.w3.org/2001/XMLSchema" xmlns:p="http://schemas.microsoft.com/office/2006/metadata/properties" xmlns:ns2="1202df35-0811-42f5-bbc3-d91f31d64ae4" targetNamespace="http://schemas.microsoft.com/office/2006/metadata/properties" ma:root="true" ma:fieldsID="3438af9e71f7bb20ecd2e7941987ddcb" ns2:_="">
    <xsd:import namespace="1202df35-0811-42f5-bbc3-d91f31d64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2df35-0811-42f5-bbc3-d91f31d64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40666A-14C9-47BC-B179-5E5A9EA40705}"/>
</file>

<file path=customXml/itemProps2.xml><?xml version="1.0" encoding="utf-8"?>
<ds:datastoreItem xmlns:ds="http://schemas.openxmlformats.org/officeDocument/2006/customXml" ds:itemID="{C2FD3D6C-68A7-45C4-97BC-97859FD4964A}"/>
</file>

<file path=customXml/itemProps3.xml><?xml version="1.0" encoding="utf-8"?>
<ds:datastoreItem xmlns:ds="http://schemas.openxmlformats.org/officeDocument/2006/customXml" ds:itemID="{32A36F3E-3A62-4C41-93F5-EB42AD67F5ED}"/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679</Words>
  <Application>Microsoft Macintosh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Times New Roman</vt:lpstr>
      <vt:lpstr>Verdana</vt:lpstr>
      <vt:lpstr>Wingdings</vt:lpstr>
      <vt:lpstr>Office Theme</vt:lpstr>
      <vt:lpstr>Continuous Integration and  Delivery</vt:lpstr>
      <vt:lpstr>Continuous Integration, Delivery and Deployment</vt:lpstr>
      <vt:lpstr>Overview</vt:lpstr>
      <vt:lpstr>PowerPoint Presentation</vt:lpstr>
      <vt:lpstr>CI and SCM Integration</vt:lpstr>
      <vt:lpstr>End to End Deployment process</vt:lpstr>
      <vt:lpstr>PowerPoint Presentation</vt:lpstr>
      <vt:lpstr>Continuous Integration Tool Options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Integration and  Delivery</dc:title>
  <dc:creator>BAIDYANATH PANDA</dc:creator>
  <cp:lastModifiedBy>BAIDYANATH PANDA</cp:lastModifiedBy>
  <cp:revision>3</cp:revision>
  <dcterms:created xsi:type="dcterms:W3CDTF">2020-05-24T09:08:21Z</dcterms:created>
  <dcterms:modified xsi:type="dcterms:W3CDTF">2020-05-24T09:46:01Z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0x01010092F1B0DF7838A341A8374181D606D5D2</vt:lpwstr>
  </property>
</Properties>
</file>